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3" r:id="rId1"/>
  </p:sldMasterIdLst>
  <p:notesMasterIdLst>
    <p:notesMasterId r:id="rId72"/>
  </p:notesMasterIdLst>
  <p:sldIdLst>
    <p:sldId id="256" r:id="rId2"/>
    <p:sldId id="258" r:id="rId3"/>
    <p:sldId id="32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327" r:id="rId40"/>
    <p:sldId id="326" r:id="rId41"/>
    <p:sldId id="325" r:id="rId42"/>
    <p:sldId id="324" r:id="rId43"/>
    <p:sldId id="323" r:id="rId44"/>
    <p:sldId id="322" r:id="rId45"/>
    <p:sldId id="321" r:id="rId46"/>
    <p:sldId id="320" r:id="rId47"/>
    <p:sldId id="319" r:id="rId48"/>
    <p:sldId id="318" r:id="rId49"/>
    <p:sldId id="317" r:id="rId50"/>
    <p:sldId id="316" r:id="rId51"/>
    <p:sldId id="315" r:id="rId52"/>
    <p:sldId id="314" r:id="rId53"/>
    <p:sldId id="313" r:id="rId54"/>
    <p:sldId id="312" r:id="rId55"/>
    <p:sldId id="311" r:id="rId56"/>
    <p:sldId id="310" r:id="rId57"/>
    <p:sldId id="309" r:id="rId58"/>
    <p:sldId id="308" r:id="rId59"/>
    <p:sldId id="307" r:id="rId60"/>
    <p:sldId id="306" r:id="rId61"/>
    <p:sldId id="305" r:id="rId62"/>
    <p:sldId id="304" r:id="rId63"/>
    <p:sldId id="303" r:id="rId64"/>
    <p:sldId id="302" r:id="rId65"/>
    <p:sldId id="301" r:id="rId66"/>
    <p:sldId id="300" r:id="rId67"/>
    <p:sldId id="299" r:id="rId68"/>
    <p:sldId id="298" r:id="rId69"/>
    <p:sldId id="297" r:id="rId70"/>
    <p:sldId id="296" r:id="rId71"/>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F7BB5CC-1D7D-47CE-8762-E8E4D65557E4}" v="43" dt="2021-01-06T07:14:20.673"/>
  </p1510:revLst>
</p1510:revInfo>
</file>

<file path=ppt/tableStyles.xml><?xml version="1.0" encoding="utf-8"?>
<a:tblStyleLst xmlns:a="http://schemas.openxmlformats.org/drawingml/2006/main" def="{CF599F23-840C-48BB-B302-6F8D534F599F}">
  <a:tblStyle styleId="{CF599F23-840C-48BB-B302-6F8D534F599F}" styleName="Table_0">
    <a:wholeTbl>
      <a:tcTxStyle b="off" i="off">
        <a:font>
          <a:latin typeface="Rockwell"/>
          <a:ea typeface="Rockwell"/>
          <a:cs typeface="Rockwell"/>
        </a:font>
        <a:srgbClr val="000000"/>
      </a:tcTxStyle>
      <a:tcStyle>
        <a:tcBdr>
          <a:left>
            <a:ln w="12700" cap="flat" cmpd="sng">
              <a:solidFill>
                <a:srgbClr val="FFFFFF"/>
              </a:solidFill>
              <a:prstDash val="solid"/>
              <a:round/>
              <a:headEnd type="none" w="sm" len="sm"/>
              <a:tailEnd type="none" w="sm" len="sm"/>
            </a:ln>
          </a:left>
          <a:right>
            <a:ln w="12700" cap="flat" cmpd="sng">
              <a:solidFill>
                <a:srgbClr val="FFFFFF"/>
              </a:solidFill>
              <a:prstDash val="solid"/>
              <a:round/>
              <a:headEnd type="none" w="sm" len="sm"/>
              <a:tailEnd type="none" w="sm" len="sm"/>
            </a:ln>
          </a:right>
          <a:top>
            <a:ln w="12700" cap="flat" cmpd="sng">
              <a:solidFill>
                <a:srgbClr val="FFFFFF"/>
              </a:solidFill>
              <a:prstDash val="solid"/>
              <a:round/>
              <a:headEnd type="none" w="sm" len="sm"/>
              <a:tailEnd type="none" w="sm" len="sm"/>
            </a:ln>
          </a:top>
          <a:bottom>
            <a:ln w="12700" cap="flat" cmpd="sng">
              <a:solidFill>
                <a:srgbClr val="FFFFFF"/>
              </a:solidFill>
              <a:prstDash val="solid"/>
              <a:round/>
              <a:headEnd type="none" w="sm" len="sm"/>
              <a:tailEnd type="none" w="sm" len="sm"/>
            </a:ln>
          </a:bottom>
          <a:insideH>
            <a:ln w="12700" cap="flat" cmpd="sng">
              <a:solidFill>
                <a:srgbClr val="FFFFFF"/>
              </a:solidFill>
              <a:prstDash val="solid"/>
              <a:round/>
              <a:headEnd type="none" w="sm" len="sm"/>
              <a:tailEnd type="none" w="sm" len="sm"/>
            </a:ln>
          </a:insideH>
          <a:insideV>
            <a:ln w="12700" cap="flat" cmpd="sng">
              <a:solidFill>
                <a:srgbClr val="FFFFFF"/>
              </a:solidFill>
              <a:prstDash val="solid"/>
              <a:round/>
              <a:headEnd type="none" w="sm" len="sm"/>
              <a:tailEnd type="none" w="sm" len="sm"/>
            </a:ln>
          </a:insideV>
        </a:tcBdr>
        <a:fill>
          <a:solidFill>
            <a:srgbClr val="E9E9E9"/>
          </a:solidFill>
        </a:fill>
      </a:tcStyle>
    </a:wholeTbl>
    <a:band1H>
      <a:tcTxStyle b="off" i="off"/>
      <a:tcStyle>
        <a:tcBdr/>
        <a:fill>
          <a:solidFill>
            <a:srgbClr val="D0D0D0"/>
          </a:solidFill>
        </a:fill>
      </a:tcStyle>
    </a:band1H>
    <a:band2H>
      <a:tcTxStyle b="off" i="off"/>
      <a:tcStyle>
        <a:tcBdr/>
      </a:tcStyle>
    </a:band2H>
    <a:band1V>
      <a:tcTxStyle b="off" i="off"/>
      <a:tcStyle>
        <a:tcBdr/>
        <a:fill>
          <a:solidFill>
            <a:srgbClr val="D0D0D0"/>
          </a:solidFill>
        </a:fill>
      </a:tcStyle>
    </a:band1V>
    <a:band2V>
      <a:tcTxStyle b="off" i="off"/>
      <a:tcStyle>
        <a:tcBdr/>
      </a:tcStyle>
    </a:band2V>
    <a:lastCol>
      <a:tcTxStyle b="on" i="off">
        <a:font>
          <a:latin typeface="Rockwell"/>
          <a:ea typeface="Rockwell"/>
          <a:cs typeface="Rockwell"/>
        </a:font>
        <a:srgbClr val="FFFFFF"/>
      </a:tcTxStyle>
      <a:tcStyle>
        <a:tcBdr/>
        <a:fill>
          <a:solidFill>
            <a:srgbClr val="5A5A59"/>
          </a:solidFill>
        </a:fill>
      </a:tcStyle>
    </a:lastCol>
    <a:firstCol>
      <a:tcTxStyle b="on" i="off">
        <a:font>
          <a:latin typeface="Rockwell"/>
          <a:ea typeface="Rockwell"/>
          <a:cs typeface="Rockwell"/>
        </a:font>
        <a:srgbClr val="FFFFFF"/>
      </a:tcTxStyle>
      <a:tcStyle>
        <a:tcBdr/>
        <a:fill>
          <a:solidFill>
            <a:srgbClr val="5A5A59"/>
          </a:solidFill>
        </a:fill>
      </a:tcStyle>
    </a:firstCol>
    <a:lastRow>
      <a:tcTxStyle b="on" i="off">
        <a:font>
          <a:latin typeface="Rockwell"/>
          <a:ea typeface="Rockwell"/>
          <a:cs typeface="Rockwell"/>
        </a:font>
        <a:srgbClr val="FFFFFF"/>
      </a:tcTxStyle>
      <a:tcStyle>
        <a:tcBdr>
          <a:top>
            <a:ln w="38100" cap="flat" cmpd="sng">
              <a:solidFill>
                <a:srgbClr val="FFFFFF"/>
              </a:solidFill>
              <a:prstDash val="solid"/>
              <a:round/>
              <a:headEnd type="none" w="sm" len="sm"/>
              <a:tailEnd type="none" w="sm" len="sm"/>
            </a:ln>
          </a:top>
        </a:tcBdr>
        <a:fill>
          <a:solidFill>
            <a:srgbClr val="5A5A59"/>
          </a:solidFill>
        </a:fill>
      </a:tcStyle>
    </a:lastRow>
    <a:seCell>
      <a:tcTxStyle b="off" i="off"/>
      <a:tcStyle>
        <a:tcBdr/>
      </a:tcStyle>
    </a:seCell>
    <a:swCell>
      <a:tcTxStyle b="off" i="off"/>
      <a:tcStyle>
        <a:tcBdr/>
      </a:tcStyle>
    </a:swCell>
    <a:firstRow>
      <a:tcTxStyle b="on" i="off">
        <a:font>
          <a:latin typeface="Rockwell"/>
          <a:ea typeface="Rockwell"/>
          <a:cs typeface="Rockwell"/>
        </a:font>
        <a:srgbClr val="FFFFFF"/>
      </a:tcTxStyle>
      <a:tcStyle>
        <a:tcBdr>
          <a:bottom>
            <a:ln w="38100" cap="flat" cmpd="sng">
              <a:solidFill>
                <a:srgbClr val="FFFFFF"/>
              </a:solidFill>
              <a:prstDash val="solid"/>
              <a:round/>
              <a:headEnd type="none" w="sm" len="sm"/>
              <a:tailEnd type="none" w="sm" len="sm"/>
            </a:ln>
          </a:bottom>
        </a:tcBdr>
        <a:fill>
          <a:solidFill>
            <a:srgbClr val="5A5A59"/>
          </a:solidFill>
        </a:fill>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varScale="1">
        <p:scale>
          <a:sx n="100" d="100"/>
          <a:sy n="100" d="100"/>
        </p:scale>
        <p:origin x="0" y="0"/>
      </p:cViewPr>
      <p:guideLst>
        <p:guide orient="horz" pos="1620"/>
        <p:guide pos="2880"/>
      </p:guideLst>
    </p:cSldViewPr>
  </p:slide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microsoft.com/office/2015/10/relationships/revisionInfo" Target="revisionInfo.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9688a2d5c0_0_0: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6" name="Google Shape;106;g9688a2d5c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9688a2d5c0_2_134: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95" name="Google Shape;195;g9688a2d5c0_2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9688a2d5c0_2_144: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public and static will be explained later</a:t>
            </a:r>
            <a:endParaRPr/>
          </a:p>
        </p:txBody>
      </p:sp>
      <p:sp>
        <p:nvSpPr>
          <p:cNvPr id="206" name="Google Shape;206;g9688a2d5c0_2_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9688a2d5c0_2_153: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16" name="Google Shape;216;g9688a2d5c0_2_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9688a2d5c0_2_162: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6" name="Google Shape;226;g9688a2d5c0_2_1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9688a2d5c0_2_170: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35" name="Google Shape;235;g9688a2d5c0_2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9688a2d5c0_2_180: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46" name="Google Shape;246;g9688a2d5c0_2_1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9688a2d5c0_2_188: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55" name="Google Shape;255;g9688a2d5c0_2_1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9688a2d5c0_2_197: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65" name="Google Shape;265;g9688a2d5c0_2_1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9688a2d5c0_2_205: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74" name="Google Shape;274;g9688a2d5c0_2_2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9688a2d5c0_2_213: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83" name="Google Shape;283;g9688a2d5c0_2_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9688a2d5c0_2_71: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24" name="Google Shape;124;g9688a2d5c0_2_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g9688a2d5c0_2_221: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92" name="Google Shape;292;g9688a2d5c0_2_2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9688a2d5c0_2_231: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03" name="Google Shape;303;g9688a2d5c0_2_2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9688a2d5c0_2_239: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12" name="Google Shape;312;g9688a2d5c0_2_2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9688a2d5c0_2_247: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21" name="Google Shape;321;g9688a2d5c0_2_2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9688a2d5c0_2_255: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30" name="Google Shape;330;g9688a2d5c0_2_2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9688a2d5c0_2_263: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39" name="Google Shape;339;g9688a2d5c0_2_2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g9688a2d5c0_2_273: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50" name="Google Shape;350;g9688a2d5c0_2_2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g9688a2d5c0_2_281: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59" name="Google Shape;359;g9688a2d5c0_2_2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g9688a2d5c0_2_289: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68" name="Google Shape;368;g9688a2d5c0_2_2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9688a2d5c0_2_297: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77" name="Google Shape;377;g9688a2d5c0_2_2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9867962c60_2_71: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24" name="Google Shape;124;g9867962c60_2_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g9688a2d5c0_2_308: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89" name="Google Shape;389;g9688a2d5c0_2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g9688a2d5c0_2_316: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98" name="Google Shape;398;g9688a2d5c0_2_3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g9688a2d5c0_2_323: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06" name="Google Shape;406;g9688a2d5c0_2_3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g9688a2d5c0_2_331: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15" name="Google Shape;415;g9688a2d5c0_2_3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g9688a2d5c0_2_338: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23" name="Google Shape;423;g9688a2d5c0_2_3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g9688a2d5c0_2_346: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32" name="Google Shape;432;g9688a2d5c0_2_3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g9688a2d5c0_2_356: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43" name="Google Shape;443;g9688a2d5c0_2_3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
        <p:cNvGrpSpPr/>
        <p:nvPr/>
      </p:nvGrpSpPr>
      <p:grpSpPr>
        <a:xfrm>
          <a:off x="0" y="0"/>
          <a:ext cx="0" cy="0"/>
          <a:chOff x="0" y="0"/>
          <a:chExt cx="0" cy="0"/>
        </a:xfrm>
      </p:grpSpPr>
      <p:sp>
        <p:nvSpPr>
          <p:cNvPr id="451" name="Google Shape;451;g9688a2d5c0_2_364: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52" name="Google Shape;452;g9688a2d5c0_2_3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p:cNvGrpSpPr/>
        <p:nvPr/>
      </p:nvGrpSpPr>
      <p:grpSpPr>
        <a:xfrm>
          <a:off x="0" y="0"/>
          <a:ext cx="0" cy="0"/>
          <a:chOff x="0" y="0"/>
          <a:chExt cx="0" cy="0"/>
        </a:xfrm>
      </p:grpSpPr>
      <p:sp>
        <p:nvSpPr>
          <p:cNvPr id="460" name="Google Shape;460;g9688a2d5c0_2_372: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61" name="Google Shape;461;g9688a2d5c0_2_3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9867962c60_2_85: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0" name="Google Shape;140;g9867962c60_2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9688a2d5c0_2_85: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0" name="Google Shape;140;g9688a2d5c0_2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9867962c60_2_92: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8" name="Google Shape;148;g9867962c60_2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9867962c60_2_100: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57" name="Google Shape;157;g9867962c60_2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9867962c60_2_108: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66" name="Google Shape;166;g9867962c60_2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9867962c60_2_116: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5" name="Google Shape;175;g9867962c60_2_1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9867962c60_2_123: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3" name="Google Shape;183;g9867962c60_2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9867962c60_2_133: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94" name="Google Shape;194;g9867962c60_2_1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9867962c60_2_141: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03" name="Google Shape;203;g9867962c60_2_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9867962c60_2_150: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13" name="Google Shape;213;g9867962c60_2_1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9867962c60_2_159: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Code example which calculates sum of numbers to be explained for more understanding</a:t>
            </a:r>
            <a:endParaRPr/>
          </a:p>
        </p:txBody>
      </p:sp>
      <p:sp>
        <p:nvSpPr>
          <p:cNvPr id="223" name="Google Shape;223;g9867962c60_2_1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9867962c60_2_167: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32" name="Google Shape;232;g9867962c60_2_1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9688a2d5c0_2_93: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9" name="Google Shape;149;g9688a2d5c0_2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9867962c60_2_175: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41" name="Google Shape;241;g9867962c60_2_1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9867962c60_2_183: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50" name="Google Shape;250;g9867962c60_2_1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9867962c60_2_191: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59" name="Google Shape;259;g9867962c60_2_1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g9867962c60_2_199: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68" name="Google Shape;268;g9867962c60_2_1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9867962c60_2_208: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78" name="Google Shape;278;g9867962c60_2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9867962c60_2_216: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87" name="Google Shape;287;g9867962c60_2_2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9867962c60_2_225: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97" name="Google Shape;297;g9867962c60_2_2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g9867962c60_2_235: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08" name="Google Shape;308;g9867962c60_2_2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9867962c60_2_243: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17" name="Google Shape;317;g9867962c60_2_2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9867962c60_2_252: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27" name="Google Shape;327;g9867962c60_2_2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9688a2d5c0_2_102: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59" name="Google Shape;159;g9688a2d5c0_2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9867962c60_2_262: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38" name="Google Shape;338;g9867962c60_2_2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g9867962c60_2_271: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48" name="Google Shape;348;g9867962c60_2_2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9867962c60_2_280: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58" name="Google Shape;358;g9867962c60_2_2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g9867962c60_2_288: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67" name="Google Shape;367;g9867962c60_2_2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9867962c60_2_297: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77" name="Google Shape;377;g9867962c60_2_2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g9867962c60_2_306: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87" name="Google Shape;387;g9867962c60_2_3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g9867962c60_2_314: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96" name="Google Shape;396;g9867962c60_2_3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g9867962c60_2_323: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06" name="Google Shape;406;g9867962c60_2_3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g9867962c60_2_334: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18" name="Google Shape;418;g9867962c60_2_3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g9867962c60_2_344: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29" name="Google Shape;429;g9867962c60_2_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9688a2d5c0_2_110: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68" name="Google Shape;168;g9688a2d5c0_2_1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Google Shape;439;g9867962c60_2_354: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40" name="Google Shape;440;g9867962c60_2_3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9688a2d5c0_2_118: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7" name="Google Shape;177;g9688a2d5c0_2_1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9688a2d5c0_2_126: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6" name="Google Shape;186;g9688a2d5c0_2_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1">
  <p:cSld name="Blank">
    <p:spTree>
      <p:nvGrpSpPr>
        <p:cNvPr id="1" name="Shape 54"/>
        <p:cNvGrpSpPr/>
        <p:nvPr/>
      </p:nvGrpSpPr>
      <p:grpSpPr>
        <a:xfrm>
          <a:off x="0" y="0"/>
          <a:ext cx="0" cy="0"/>
          <a:chOff x="0" y="0"/>
          <a:chExt cx="0" cy="0"/>
        </a:xfrm>
      </p:grpSpPr>
      <p:sp>
        <p:nvSpPr>
          <p:cNvPr id="55" name="Google Shape;55;p14"/>
          <p:cNvSpPr txBox="1">
            <a:spLocks noGrp="1"/>
          </p:cNvSpPr>
          <p:nvPr>
            <p:ph type="ftr" idx="11"/>
          </p:nvPr>
        </p:nvSpPr>
        <p:spPr>
          <a:xfrm>
            <a:off x="3108960" y="4783455"/>
            <a:ext cx="2926200" cy="257100"/>
          </a:xfrm>
          <a:prstGeom prst="rect">
            <a:avLst/>
          </a:prstGeom>
          <a:noFill/>
          <a:ln>
            <a:noFill/>
          </a:ln>
        </p:spPr>
        <p:txBody>
          <a:bodyPr spcFirstLastPara="1" wrap="square" lIns="0" tIns="0" rIns="0" bIns="0" anchor="t" anchorCtr="0">
            <a:noAutofit/>
          </a:bodyPr>
          <a:lstStyle>
            <a:lvl1pPr marR="0" lvl="0" algn="ctr" rtl="0">
              <a:lnSpc>
                <a:spcPct val="100000"/>
              </a:lnSpc>
              <a:spcBef>
                <a:spcPts val="0"/>
              </a:spcBef>
              <a:spcAft>
                <a:spcPts val="0"/>
              </a:spcAft>
              <a:buClr>
                <a:srgbClr val="000000"/>
              </a:buClr>
              <a:buSzPts val="1400"/>
              <a:buFont typeface="Arial"/>
              <a:buNone/>
              <a:defRPr sz="14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6" name="Google Shape;56;p14"/>
          <p:cNvSpPr txBox="1">
            <a:spLocks noGrp="1"/>
          </p:cNvSpPr>
          <p:nvPr>
            <p:ph type="dt" idx="10"/>
          </p:nvPr>
        </p:nvSpPr>
        <p:spPr>
          <a:xfrm>
            <a:off x="457200" y="4783455"/>
            <a:ext cx="2103000" cy="257100"/>
          </a:xfrm>
          <a:prstGeom prst="rect">
            <a:avLst/>
          </a:prstGeom>
          <a:noFill/>
          <a:ln>
            <a:noFill/>
          </a:ln>
        </p:spPr>
        <p:txBody>
          <a:bodyPr spcFirstLastPara="1" wrap="square" lIns="0" tIns="0" rIns="0" bIns="0" anchor="t"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7" name="Google Shape;57;p14"/>
          <p:cNvSpPr txBox="1">
            <a:spLocks noGrp="1"/>
          </p:cNvSpPr>
          <p:nvPr>
            <p:ph type="sldNum" idx="12"/>
          </p:nvPr>
        </p:nvSpPr>
        <p:spPr>
          <a:xfrm>
            <a:off x="6583680" y="4783455"/>
            <a:ext cx="2103000" cy="257100"/>
          </a:xfrm>
          <a:prstGeom prst="rect">
            <a:avLst/>
          </a:prstGeom>
          <a:noFill/>
          <a:ln>
            <a:noFill/>
          </a:ln>
        </p:spPr>
        <p:txBody>
          <a:bodyPr spcFirstLastPara="1" wrap="square" lIns="0" tIns="0" rIns="0" bIns="0" anchor="t"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solidFill>
                <a:schemeClr val="dk2"/>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9"/>
        <p:cNvGrpSpPr/>
        <p:nvPr/>
      </p:nvGrpSpPr>
      <p:grpSpPr>
        <a:xfrm>
          <a:off x="0" y="0"/>
          <a:ext cx="0" cy="0"/>
          <a:chOff x="0" y="0"/>
          <a:chExt cx="0" cy="0"/>
        </a:xfrm>
      </p:grpSpPr>
      <p:sp>
        <p:nvSpPr>
          <p:cNvPr id="90" name="Google Shape;90;p23"/>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 name="Google Shape;91;p23"/>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92" name="Google Shape;92;p23"/>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93" name="Google Shape;93;p23"/>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94" name="Google Shape;94;p2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5"/>
        <p:cNvGrpSpPr/>
        <p:nvPr/>
      </p:nvGrpSpPr>
      <p:grpSpPr>
        <a:xfrm>
          <a:off x="0" y="0"/>
          <a:ext cx="0" cy="0"/>
          <a:chOff x="0" y="0"/>
          <a:chExt cx="0" cy="0"/>
        </a:xfrm>
      </p:grpSpPr>
      <p:sp>
        <p:nvSpPr>
          <p:cNvPr id="96" name="Google Shape;96;p24"/>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SzPts val="1800"/>
              <a:buNone/>
              <a:defRPr/>
            </a:lvl1pPr>
          </a:lstStyle>
          <a:p>
            <a:endParaRPr/>
          </a:p>
        </p:txBody>
      </p:sp>
      <p:sp>
        <p:nvSpPr>
          <p:cNvPr id="97" name="Google Shape;97;p2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98"/>
        <p:cNvGrpSpPr/>
        <p:nvPr/>
      </p:nvGrpSpPr>
      <p:grpSpPr>
        <a:xfrm>
          <a:off x="0" y="0"/>
          <a:ext cx="0" cy="0"/>
          <a:chOff x="0" y="0"/>
          <a:chExt cx="0" cy="0"/>
        </a:xfrm>
      </p:grpSpPr>
      <p:sp>
        <p:nvSpPr>
          <p:cNvPr id="99" name="Google Shape;99;p25"/>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100" name="Google Shape;100;p25"/>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no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1600"/>
              </a:spcBef>
              <a:spcAft>
                <a:spcPts val="0"/>
              </a:spcAft>
              <a:buSzPts val="1400"/>
              <a:buChar char="○"/>
              <a:defRPr/>
            </a:lvl2pPr>
            <a:lvl3pPr marL="1371600" lvl="2" indent="-317500" algn="ctr">
              <a:lnSpc>
                <a:spcPct val="115000"/>
              </a:lnSpc>
              <a:spcBef>
                <a:spcPts val="1600"/>
              </a:spcBef>
              <a:spcAft>
                <a:spcPts val="0"/>
              </a:spcAft>
              <a:buSzPts val="1400"/>
              <a:buChar char="■"/>
              <a:defRPr/>
            </a:lvl3pPr>
            <a:lvl4pPr marL="1828800" lvl="3" indent="-317500" algn="ctr">
              <a:lnSpc>
                <a:spcPct val="115000"/>
              </a:lnSpc>
              <a:spcBef>
                <a:spcPts val="1600"/>
              </a:spcBef>
              <a:spcAft>
                <a:spcPts val="0"/>
              </a:spcAft>
              <a:buSzPts val="1400"/>
              <a:buChar char="●"/>
              <a:defRPr/>
            </a:lvl4pPr>
            <a:lvl5pPr marL="2286000" lvl="4" indent="-317500" algn="ctr">
              <a:lnSpc>
                <a:spcPct val="115000"/>
              </a:lnSpc>
              <a:spcBef>
                <a:spcPts val="1600"/>
              </a:spcBef>
              <a:spcAft>
                <a:spcPts val="0"/>
              </a:spcAft>
              <a:buSzPts val="1400"/>
              <a:buChar char="○"/>
              <a:defRPr/>
            </a:lvl5pPr>
            <a:lvl6pPr marL="2743200" lvl="5" indent="-317500" algn="ctr">
              <a:lnSpc>
                <a:spcPct val="115000"/>
              </a:lnSpc>
              <a:spcBef>
                <a:spcPts val="1600"/>
              </a:spcBef>
              <a:spcAft>
                <a:spcPts val="0"/>
              </a:spcAft>
              <a:buSzPts val="1400"/>
              <a:buChar char="■"/>
              <a:defRPr/>
            </a:lvl6pPr>
            <a:lvl7pPr marL="3200400" lvl="6" indent="-317500" algn="ctr">
              <a:lnSpc>
                <a:spcPct val="115000"/>
              </a:lnSpc>
              <a:spcBef>
                <a:spcPts val="1600"/>
              </a:spcBef>
              <a:spcAft>
                <a:spcPts val="0"/>
              </a:spcAft>
              <a:buSzPts val="1400"/>
              <a:buChar char="●"/>
              <a:defRPr/>
            </a:lvl7pPr>
            <a:lvl8pPr marL="3657600" lvl="7" indent="-317500" algn="ctr">
              <a:lnSpc>
                <a:spcPct val="115000"/>
              </a:lnSpc>
              <a:spcBef>
                <a:spcPts val="1600"/>
              </a:spcBef>
              <a:spcAft>
                <a:spcPts val="0"/>
              </a:spcAft>
              <a:buSzPts val="1400"/>
              <a:buChar char="○"/>
              <a:defRPr/>
            </a:lvl8pPr>
            <a:lvl9pPr marL="4114800" lvl="8" indent="-317500" algn="ctr">
              <a:lnSpc>
                <a:spcPct val="115000"/>
              </a:lnSpc>
              <a:spcBef>
                <a:spcPts val="1600"/>
              </a:spcBef>
              <a:spcAft>
                <a:spcPts val="1600"/>
              </a:spcAft>
              <a:buSzPts val="1400"/>
              <a:buChar char="■"/>
              <a:defRPr/>
            </a:lvl9pPr>
          </a:lstStyle>
          <a:p>
            <a:endParaRPr/>
          </a:p>
        </p:txBody>
      </p:sp>
      <p:sp>
        <p:nvSpPr>
          <p:cNvPr id="101" name="Google Shape;101;p2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02"/>
        <p:cNvGrpSpPr/>
        <p:nvPr/>
      </p:nvGrpSpPr>
      <p:grpSpPr>
        <a:xfrm>
          <a:off x="0" y="0"/>
          <a:ext cx="0" cy="0"/>
          <a:chOff x="0" y="0"/>
          <a:chExt cx="0" cy="0"/>
        </a:xfrm>
      </p:grpSpPr>
      <p:sp>
        <p:nvSpPr>
          <p:cNvPr id="103" name="Google Shape;103;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obj">
  <p:cSld name="OBJECT">
    <p:spTree>
      <p:nvGrpSpPr>
        <p:cNvPr id="1" name="Shape 58"/>
        <p:cNvGrpSpPr/>
        <p:nvPr/>
      </p:nvGrpSpPr>
      <p:grpSpPr>
        <a:xfrm>
          <a:off x="0" y="0"/>
          <a:ext cx="0" cy="0"/>
          <a:chOff x="0" y="0"/>
          <a:chExt cx="0" cy="0"/>
        </a:xfrm>
      </p:grpSpPr>
      <p:sp>
        <p:nvSpPr>
          <p:cNvPr id="59" name="Google Shape;59;p15"/>
          <p:cNvSpPr txBox="1">
            <a:spLocks noGrp="1"/>
          </p:cNvSpPr>
          <p:nvPr>
            <p:ph type="title"/>
          </p:nvPr>
        </p:nvSpPr>
        <p:spPr>
          <a:xfrm>
            <a:off x="628060" y="2614667"/>
            <a:ext cx="7887900" cy="6351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SzPts val="2800"/>
              <a:buNone/>
              <a:defRPr sz="4000" b="0" i="0">
                <a:solidFill>
                  <a:schemeClr val="dk1"/>
                </a:solidFill>
                <a:latin typeface="Trebuchet MS"/>
                <a:ea typeface="Trebuchet MS"/>
                <a:cs typeface="Trebuchet MS"/>
                <a:sym typeface="Trebuchet MS"/>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60" name="Google Shape;60;p15"/>
          <p:cNvSpPr txBox="1">
            <a:spLocks noGrp="1"/>
          </p:cNvSpPr>
          <p:nvPr>
            <p:ph type="ftr" idx="11"/>
          </p:nvPr>
        </p:nvSpPr>
        <p:spPr>
          <a:xfrm>
            <a:off x="3108960" y="4783455"/>
            <a:ext cx="2926200" cy="257100"/>
          </a:xfrm>
          <a:prstGeom prst="rect">
            <a:avLst/>
          </a:prstGeom>
          <a:noFill/>
          <a:ln>
            <a:noFill/>
          </a:ln>
        </p:spPr>
        <p:txBody>
          <a:bodyPr spcFirstLastPara="1" wrap="square" lIns="0" tIns="0" rIns="0" bIns="0" anchor="t" anchorCtr="0">
            <a:noAutofit/>
          </a:bodyPr>
          <a:lstStyle>
            <a:lvl1pPr marR="0" lvl="0" algn="ctr" rtl="0">
              <a:lnSpc>
                <a:spcPct val="100000"/>
              </a:lnSpc>
              <a:spcBef>
                <a:spcPts val="0"/>
              </a:spcBef>
              <a:spcAft>
                <a:spcPts val="0"/>
              </a:spcAft>
              <a:buClr>
                <a:srgbClr val="000000"/>
              </a:buClr>
              <a:buSzPts val="1400"/>
              <a:buFont typeface="Arial"/>
              <a:buNone/>
              <a:defRPr sz="14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1" name="Google Shape;61;p15"/>
          <p:cNvSpPr txBox="1">
            <a:spLocks noGrp="1"/>
          </p:cNvSpPr>
          <p:nvPr>
            <p:ph type="dt" idx="10"/>
          </p:nvPr>
        </p:nvSpPr>
        <p:spPr>
          <a:xfrm>
            <a:off x="457200" y="4783455"/>
            <a:ext cx="2103000" cy="257100"/>
          </a:xfrm>
          <a:prstGeom prst="rect">
            <a:avLst/>
          </a:prstGeom>
          <a:noFill/>
          <a:ln>
            <a:noFill/>
          </a:ln>
        </p:spPr>
        <p:txBody>
          <a:bodyPr spcFirstLastPara="1" wrap="square" lIns="0" tIns="0" rIns="0" bIns="0" anchor="t"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2" name="Google Shape;62;p15"/>
          <p:cNvSpPr txBox="1">
            <a:spLocks noGrp="1"/>
          </p:cNvSpPr>
          <p:nvPr>
            <p:ph type="sldNum" idx="12"/>
          </p:nvPr>
        </p:nvSpPr>
        <p:spPr>
          <a:xfrm>
            <a:off x="6583680" y="4783455"/>
            <a:ext cx="2103000" cy="257100"/>
          </a:xfrm>
          <a:prstGeom prst="rect">
            <a:avLst/>
          </a:prstGeom>
          <a:noFill/>
          <a:ln>
            <a:noFill/>
          </a:ln>
        </p:spPr>
        <p:txBody>
          <a:bodyPr spcFirstLastPara="1" wrap="square" lIns="0" tIns="0" rIns="0" bIns="0" anchor="t"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solidFill>
                <a:schemeClr val="dk2"/>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63"/>
        <p:cNvGrpSpPr/>
        <p:nvPr/>
      </p:nvGrpSpPr>
      <p:grpSpPr>
        <a:xfrm>
          <a:off x="0" y="0"/>
          <a:ext cx="0" cy="0"/>
          <a:chOff x="0" y="0"/>
          <a:chExt cx="0" cy="0"/>
        </a:xfrm>
      </p:grpSpPr>
      <p:sp>
        <p:nvSpPr>
          <p:cNvPr id="64" name="Google Shape;64;p16"/>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65" name="Google Shape;65;p16"/>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66" name="Google Shape;66;p1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67"/>
        <p:cNvGrpSpPr/>
        <p:nvPr/>
      </p:nvGrpSpPr>
      <p:grpSpPr>
        <a:xfrm>
          <a:off x="0" y="0"/>
          <a:ext cx="0" cy="0"/>
          <a:chOff x="0" y="0"/>
          <a:chExt cx="0" cy="0"/>
        </a:xfrm>
      </p:grpSpPr>
      <p:sp>
        <p:nvSpPr>
          <p:cNvPr id="68" name="Google Shape;68;p17"/>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69" name="Google Shape;69;p1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70"/>
        <p:cNvGrpSpPr/>
        <p:nvPr/>
      </p:nvGrpSpPr>
      <p:grpSpPr>
        <a:xfrm>
          <a:off x="0" y="0"/>
          <a:ext cx="0" cy="0"/>
          <a:chOff x="0" y="0"/>
          <a:chExt cx="0" cy="0"/>
        </a:xfrm>
      </p:grpSpPr>
      <p:sp>
        <p:nvSpPr>
          <p:cNvPr id="71" name="Google Shape;71;p1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72" name="Google Shape;72;p18"/>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73" name="Google Shape;73;p1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74"/>
        <p:cNvGrpSpPr/>
        <p:nvPr/>
      </p:nvGrpSpPr>
      <p:grpSpPr>
        <a:xfrm>
          <a:off x="0" y="0"/>
          <a:ext cx="0" cy="0"/>
          <a:chOff x="0" y="0"/>
          <a:chExt cx="0" cy="0"/>
        </a:xfrm>
      </p:grpSpPr>
      <p:sp>
        <p:nvSpPr>
          <p:cNvPr id="75" name="Google Shape;75;p1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76" name="Google Shape;76;p19"/>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77" name="Google Shape;77;p19"/>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78" name="Google Shape;78;p1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9"/>
        <p:cNvGrpSpPr/>
        <p:nvPr/>
      </p:nvGrpSpPr>
      <p:grpSpPr>
        <a:xfrm>
          <a:off x="0" y="0"/>
          <a:ext cx="0" cy="0"/>
          <a:chOff x="0" y="0"/>
          <a:chExt cx="0" cy="0"/>
        </a:xfrm>
      </p:grpSpPr>
      <p:sp>
        <p:nvSpPr>
          <p:cNvPr id="80" name="Google Shape;80;p2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81" name="Google Shape;81;p2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82"/>
        <p:cNvGrpSpPr/>
        <p:nvPr/>
      </p:nvGrpSpPr>
      <p:grpSpPr>
        <a:xfrm>
          <a:off x="0" y="0"/>
          <a:ext cx="0" cy="0"/>
          <a:chOff x="0" y="0"/>
          <a:chExt cx="0" cy="0"/>
        </a:xfrm>
      </p:grpSpPr>
      <p:sp>
        <p:nvSpPr>
          <p:cNvPr id="83" name="Google Shape;83;p21"/>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84" name="Google Shape;84;p21"/>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85" name="Google Shape;85;p2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86"/>
        <p:cNvGrpSpPr/>
        <p:nvPr/>
      </p:nvGrpSpPr>
      <p:grpSpPr>
        <a:xfrm>
          <a:off x="0" y="0"/>
          <a:ext cx="0" cy="0"/>
          <a:chOff x="0" y="0"/>
          <a:chExt cx="0" cy="0"/>
        </a:xfrm>
      </p:grpSpPr>
      <p:sp>
        <p:nvSpPr>
          <p:cNvPr id="87" name="Google Shape;87;p22"/>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88" name="Google Shape;88;p2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52" name="Google Shape;52;p1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53" name="Google Shape;53;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68.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69.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70.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27"/>
          <p:cNvSpPr/>
          <p:nvPr/>
        </p:nvSpPr>
        <p:spPr>
          <a:xfrm>
            <a:off x="628648" y="546098"/>
            <a:ext cx="3259800" cy="40341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09" name="Google Shape;109;p27"/>
          <p:cNvSpPr txBox="1"/>
          <p:nvPr/>
        </p:nvSpPr>
        <p:spPr>
          <a:xfrm>
            <a:off x="1057272" y="1288764"/>
            <a:ext cx="1700400" cy="217200"/>
          </a:xfrm>
          <a:prstGeom prst="rect">
            <a:avLst/>
          </a:prstGeom>
          <a:noFill/>
          <a:ln>
            <a:noFill/>
          </a:ln>
        </p:spPr>
        <p:txBody>
          <a:bodyPr spcFirstLastPara="1" wrap="square" lIns="0" tIns="0" rIns="0" bIns="0" anchor="t" anchorCtr="0">
            <a:noAutofit/>
          </a:bodyPr>
          <a:lstStyle/>
          <a:p>
            <a:pPr marL="0" marR="0" lvl="0" indent="0" algn="l" rtl="0">
              <a:lnSpc>
                <a:spcPct val="112142"/>
              </a:lnSpc>
              <a:spcBef>
                <a:spcPts val="0"/>
              </a:spcBef>
              <a:spcAft>
                <a:spcPts val="0"/>
              </a:spcAft>
              <a:buClr>
                <a:srgbClr val="000000"/>
              </a:buClr>
              <a:buSzPts val="1400"/>
              <a:buFont typeface="Arial"/>
              <a:buNone/>
            </a:pPr>
            <a:r>
              <a:rPr lang="en" sz="1400" b="0" i="0" u="none" strike="noStrike" cap="none">
                <a:solidFill>
                  <a:srgbClr val="FFFFFF"/>
                </a:solidFill>
                <a:latin typeface="Trebuchet MS"/>
                <a:ea typeface="Trebuchet MS"/>
                <a:cs typeface="Trebuchet MS"/>
                <a:sym typeface="Trebuchet MS"/>
              </a:rPr>
              <a:t>EditEdit MasterMaster  texttext stylesstyles</a:t>
            </a:r>
            <a:endParaRPr sz="1400" b="0" i="0" u="none" strike="noStrike" cap="none">
              <a:solidFill>
                <a:srgbClr val="000000"/>
              </a:solidFill>
              <a:latin typeface="Trebuchet MS"/>
              <a:ea typeface="Trebuchet MS"/>
              <a:cs typeface="Trebuchet MS"/>
              <a:sym typeface="Trebuchet MS"/>
            </a:endParaRPr>
          </a:p>
        </p:txBody>
      </p:sp>
      <p:sp>
        <p:nvSpPr>
          <p:cNvPr id="110" name="Google Shape;110;p27"/>
          <p:cNvSpPr/>
          <p:nvPr/>
        </p:nvSpPr>
        <p:spPr>
          <a:xfrm>
            <a:off x="0" y="0"/>
            <a:ext cx="9144000" cy="5143500"/>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11" name="Google Shape;111;p27"/>
          <p:cNvSpPr/>
          <p:nvPr/>
        </p:nvSpPr>
        <p:spPr>
          <a:xfrm>
            <a:off x="635171" y="0"/>
            <a:ext cx="3259800" cy="4041900"/>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12" name="Google Shape;112;p27"/>
          <p:cNvSpPr/>
          <p:nvPr/>
        </p:nvSpPr>
        <p:spPr>
          <a:xfrm>
            <a:off x="7929284" y="210064"/>
            <a:ext cx="813600" cy="217200"/>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13" name="Google Shape;113;p27"/>
          <p:cNvSpPr txBox="1"/>
          <p:nvPr/>
        </p:nvSpPr>
        <p:spPr>
          <a:xfrm>
            <a:off x="781050" y="198675"/>
            <a:ext cx="3107400" cy="2554200"/>
          </a:xfrm>
          <a:prstGeom prst="rect">
            <a:avLst/>
          </a:prstGeom>
          <a:noFill/>
          <a:ln>
            <a:noFill/>
          </a:ln>
        </p:spPr>
        <p:txBody>
          <a:bodyPr spcFirstLastPara="1" wrap="square" lIns="0" tIns="113025" rIns="0" bIns="0" anchor="t" anchorCtr="0">
            <a:noAutofit/>
          </a:bodyPr>
          <a:lstStyle/>
          <a:p>
            <a:pPr marL="0" marR="0" lvl="0" indent="0" algn="l" rtl="0">
              <a:lnSpc>
                <a:spcPct val="100000"/>
              </a:lnSpc>
              <a:spcBef>
                <a:spcPts val="765"/>
              </a:spcBef>
              <a:spcAft>
                <a:spcPts val="0"/>
              </a:spcAft>
              <a:buClr>
                <a:srgbClr val="000000"/>
              </a:buClr>
              <a:buSzPts val="1800"/>
              <a:buFont typeface="Arial"/>
              <a:buNone/>
            </a:pPr>
            <a:r>
              <a:rPr lang="en" sz="1800" b="1" i="0" u="none" strike="noStrike" cap="none">
                <a:solidFill>
                  <a:srgbClr val="FFFFFF"/>
                </a:solidFill>
                <a:latin typeface="Arial"/>
                <a:ea typeface="Arial"/>
                <a:cs typeface="Arial"/>
                <a:sym typeface="Arial"/>
              </a:rPr>
              <a:t>Module Name - Conditionals, Loops &amp; Functions</a:t>
            </a:r>
            <a:endParaRPr sz="1800" b="1" i="0" u="none" strike="noStrike" cap="none">
              <a:solidFill>
                <a:srgbClr val="FFFFFF"/>
              </a:solidFill>
              <a:latin typeface="Arial"/>
              <a:ea typeface="Arial"/>
              <a:cs typeface="Arial"/>
              <a:sym typeface="Arial"/>
            </a:endParaRPr>
          </a:p>
          <a:p>
            <a:pPr marL="0" marR="0" lvl="0" indent="0" algn="l" rtl="0">
              <a:lnSpc>
                <a:spcPct val="100000"/>
              </a:lnSpc>
              <a:spcBef>
                <a:spcPts val="765"/>
              </a:spcBef>
              <a:spcAft>
                <a:spcPts val="0"/>
              </a:spcAft>
              <a:buClr>
                <a:srgbClr val="000000"/>
              </a:buClr>
              <a:buSzPts val="1800"/>
              <a:buFont typeface="Arial"/>
              <a:buNone/>
            </a:pPr>
            <a:r>
              <a:rPr lang="en" sz="1800" b="1" i="0" u="none" strike="noStrike" cap="none">
                <a:solidFill>
                  <a:srgbClr val="FFFFFF"/>
                </a:solidFill>
                <a:latin typeface="Arial"/>
                <a:ea typeface="Arial"/>
                <a:cs typeface="Arial"/>
                <a:sym typeface="Arial"/>
              </a:rPr>
              <a:t>Class - Day 3</a:t>
            </a:r>
            <a:endParaRPr sz="1800" b="1" i="0" u="none" strike="noStrike" cap="none">
              <a:solidFill>
                <a:srgbClr val="FFFFFF"/>
              </a:solidFill>
              <a:latin typeface="Arial"/>
              <a:ea typeface="Arial"/>
              <a:cs typeface="Arial"/>
              <a:sym typeface="Arial"/>
            </a:endParaRPr>
          </a:p>
          <a:p>
            <a:pPr marL="0" marR="0" lvl="0" indent="0" algn="l" rtl="0">
              <a:lnSpc>
                <a:spcPct val="100000"/>
              </a:lnSpc>
              <a:spcBef>
                <a:spcPts val="765"/>
              </a:spcBef>
              <a:spcAft>
                <a:spcPts val="0"/>
              </a:spcAft>
              <a:buClr>
                <a:srgbClr val="000000"/>
              </a:buClr>
              <a:buSzPts val="1800"/>
              <a:buFont typeface="Arial"/>
              <a:buNone/>
            </a:pPr>
            <a:r>
              <a:rPr lang="en" sz="1800" b="1" i="0" u="none" strike="noStrike" cap="none">
                <a:solidFill>
                  <a:srgbClr val="FFFFFF"/>
                </a:solidFill>
                <a:latin typeface="Arial"/>
                <a:ea typeface="Arial"/>
                <a:cs typeface="Arial"/>
                <a:sym typeface="Arial"/>
              </a:rPr>
              <a:t>Topic Name- Basics of Functions</a:t>
            </a:r>
            <a:endParaRPr sz="1800" b="1" i="0" u="none" strike="noStrike" cap="none">
              <a:solidFill>
                <a:srgbClr val="FFFFFF"/>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96"/>
        <p:cNvGrpSpPr/>
        <p:nvPr/>
      </p:nvGrpSpPr>
      <p:grpSpPr>
        <a:xfrm>
          <a:off x="0" y="0"/>
          <a:ext cx="0" cy="0"/>
          <a:chOff x="0" y="0"/>
          <a:chExt cx="0" cy="0"/>
        </a:xfrm>
      </p:grpSpPr>
      <p:sp>
        <p:nvSpPr>
          <p:cNvPr id="197" name="Google Shape;197;p37"/>
          <p:cNvSpPr txBox="1"/>
          <p:nvPr/>
        </p:nvSpPr>
        <p:spPr>
          <a:xfrm>
            <a:off x="583500" y="1026850"/>
            <a:ext cx="8014500" cy="2565000"/>
          </a:xfrm>
          <a:prstGeom prst="rect">
            <a:avLst/>
          </a:prstGeom>
          <a:no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0"/>
              </a:spcAft>
              <a:buClr>
                <a:srgbClr val="000000"/>
              </a:buClr>
              <a:buSzPts val="2400"/>
              <a:buFont typeface="Arial"/>
              <a:buNone/>
            </a:pPr>
            <a:endParaRPr sz="2400" b="0" i="0" u="none" strike="noStrike" cap="none">
              <a:solidFill>
                <a:srgbClr val="4C1130"/>
              </a:solidFill>
              <a:latin typeface="Calibri"/>
              <a:ea typeface="Calibri"/>
              <a:cs typeface="Calibri"/>
              <a:sym typeface="Calibri"/>
            </a:endParaRPr>
          </a:p>
          <a:p>
            <a:pPr marL="0" marR="0" lvl="0" indent="0" algn="ctr" rtl="0">
              <a:lnSpc>
                <a:spcPct val="115000"/>
              </a:lnSpc>
              <a:spcBef>
                <a:spcPts val="0"/>
              </a:spcBef>
              <a:spcAft>
                <a:spcPts val="0"/>
              </a:spcAft>
              <a:buClr>
                <a:srgbClr val="000000"/>
              </a:buClr>
              <a:buSzPts val="2400"/>
              <a:buFont typeface="Arial"/>
              <a:buNone/>
            </a:pPr>
            <a:endParaRPr sz="2400" b="0" i="0" u="none" strike="noStrike" cap="none">
              <a:solidFill>
                <a:srgbClr val="4C1130"/>
              </a:solidFill>
              <a:latin typeface="Calibri"/>
              <a:ea typeface="Calibri"/>
              <a:cs typeface="Calibri"/>
              <a:sym typeface="Calibri"/>
            </a:endParaRPr>
          </a:p>
          <a:p>
            <a:pPr marL="0" marR="0" lvl="0" indent="0" algn="ctr" rtl="0">
              <a:lnSpc>
                <a:spcPct val="115000"/>
              </a:lnSpc>
              <a:spcBef>
                <a:spcPts val="0"/>
              </a:spcBef>
              <a:spcAft>
                <a:spcPts val="0"/>
              </a:spcAft>
              <a:buClr>
                <a:srgbClr val="000000"/>
              </a:buClr>
              <a:buSzPts val="2400"/>
              <a:buFont typeface="Arial"/>
              <a:buNone/>
            </a:pPr>
            <a:r>
              <a:rPr lang="en" sz="2400" b="1" i="0" u="none" strike="noStrike" cap="none">
                <a:solidFill>
                  <a:srgbClr val="4C1130"/>
                </a:solidFill>
                <a:latin typeface="Calibri"/>
                <a:ea typeface="Calibri"/>
                <a:cs typeface="Calibri"/>
                <a:sym typeface="Calibri"/>
              </a:rPr>
              <a:t>void is used which means that no value will be returned and only this print statement will be executed.</a:t>
            </a:r>
            <a:endParaRPr sz="2400" b="1" i="0" u="none" strike="noStrike" cap="none">
              <a:solidFill>
                <a:srgbClr val="4C1130"/>
              </a:solidFill>
              <a:latin typeface="Calibri"/>
              <a:ea typeface="Calibri"/>
              <a:cs typeface="Calibri"/>
              <a:sym typeface="Calibri"/>
            </a:endParaRPr>
          </a:p>
          <a:p>
            <a:pPr marL="0" marR="0" lvl="0" indent="0" algn="ctr" rtl="0">
              <a:lnSpc>
                <a:spcPct val="115000"/>
              </a:lnSpc>
              <a:spcBef>
                <a:spcPts val="0"/>
              </a:spcBef>
              <a:spcAft>
                <a:spcPts val="0"/>
              </a:spcAft>
              <a:buClr>
                <a:srgbClr val="000000"/>
              </a:buClr>
              <a:buSzPts val="2400"/>
              <a:buFont typeface="Arial"/>
              <a:buNone/>
            </a:pPr>
            <a:endParaRPr sz="2400" b="0" i="0" u="none" strike="noStrike" cap="none">
              <a:solidFill>
                <a:srgbClr val="4C1130"/>
              </a:solidFill>
              <a:latin typeface="Calibri"/>
              <a:ea typeface="Calibri"/>
              <a:cs typeface="Calibri"/>
              <a:sym typeface="Calibri"/>
            </a:endParaRPr>
          </a:p>
          <a:p>
            <a:pPr marL="0" marR="0" lvl="0" indent="0" algn="ctr" rtl="0">
              <a:lnSpc>
                <a:spcPct val="115000"/>
              </a:lnSpc>
              <a:spcBef>
                <a:spcPts val="0"/>
              </a:spcBef>
              <a:spcAft>
                <a:spcPts val="0"/>
              </a:spcAft>
              <a:buClr>
                <a:srgbClr val="000000"/>
              </a:buClr>
              <a:buSzPts val="2400"/>
              <a:buFont typeface="Arial"/>
              <a:buNone/>
            </a:pPr>
            <a:endParaRPr sz="2400" b="0" i="0" u="none" strike="noStrike" cap="none">
              <a:solidFill>
                <a:srgbClr val="4C113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4C1130"/>
              </a:solidFill>
              <a:latin typeface="Calibri"/>
              <a:ea typeface="Calibri"/>
              <a:cs typeface="Calibri"/>
              <a:sym typeface="Calibri"/>
            </a:endParaRPr>
          </a:p>
          <a:p>
            <a:pPr marL="0" marR="0" lvl="0" indent="0" algn="ctr" rtl="0">
              <a:lnSpc>
                <a:spcPct val="115000"/>
              </a:lnSpc>
              <a:spcBef>
                <a:spcPts val="0"/>
              </a:spcBef>
              <a:spcAft>
                <a:spcPts val="0"/>
              </a:spcAft>
              <a:buClr>
                <a:srgbClr val="000000"/>
              </a:buClr>
              <a:buSzPts val="2400"/>
              <a:buFont typeface="Arial"/>
              <a:buNone/>
            </a:pPr>
            <a:r>
              <a:rPr lang="en" sz="2400" b="1" i="0" u="none" strike="noStrike" cap="none">
                <a:solidFill>
                  <a:srgbClr val="4C1130"/>
                </a:solidFill>
                <a:latin typeface="Calibri"/>
                <a:ea typeface="Calibri"/>
                <a:cs typeface="Calibri"/>
                <a:sym typeface="Calibri"/>
              </a:rPr>
              <a:t>int is used as return type so an integer value has to be returned. Like, variable having value 9 is returned here.</a:t>
            </a:r>
            <a:endParaRPr sz="2400" b="1" i="0" u="none" strike="noStrike" cap="none">
              <a:solidFill>
                <a:srgbClr val="4C1130"/>
              </a:solidFill>
              <a:latin typeface="Calibri"/>
              <a:ea typeface="Calibri"/>
              <a:cs typeface="Calibri"/>
              <a:sym typeface="Calibri"/>
            </a:endParaRPr>
          </a:p>
          <a:p>
            <a:pPr marL="0" marR="0" lvl="0" indent="0" algn="ctr" rtl="0">
              <a:lnSpc>
                <a:spcPct val="115000"/>
              </a:lnSpc>
              <a:spcBef>
                <a:spcPts val="0"/>
              </a:spcBef>
              <a:spcAft>
                <a:spcPts val="0"/>
              </a:spcAft>
              <a:buClr>
                <a:srgbClr val="000000"/>
              </a:buClr>
              <a:buSzPts val="2400"/>
              <a:buFont typeface="Arial"/>
              <a:buNone/>
            </a:pPr>
            <a:endParaRPr sz="2400" b="0" i="0" u="none" strike="noStrike" cap="none">
              <a:solidFill>
                <a:srgbClr val="4C1130"/>
              </a:solidFill>
              <a:latin typeface="Calibri"/>
              <a:ea typeface="Calibri"/>
              <a:cs typeface="Calibri"/>
              <a:sym typeface="Calibri"/>
            </a:endParaRPr>
          </a:p>
          <a:p>
            <a:pPr marL="0" marR="0" lvl="0" indent="0" algn="ctr" rtl="0">
              <a:lnSpc>
                <a:spcPct val="115000"/>
              </a:lnSpc>
              <a:spcBef>
                <a:spcPts val="0"/>
              </a:spcBef>
              <a:spcAft>
                <a:spcPts val="0"/>
              </a:spcAft>
              <a:buClr>
                <a:srgbClr val="000000"/>
              </a:buClr>
              <a:buSzPts val="2400"/>
              <a:buFont typeface="Arial"/>
              <a:buNone/>
            </a:pPr>
            <a:endParaRPr sz="2400" b="0" i="0" u="none" strike="noStrike" cap="none">
              <a:solidFill>
                <a:srgbClr val="4C1130"/>
              </a:solidFill>
              <a:latin typeface="Calibri"/>
              <a:ea typeface="Calibri"/>
              <a:cs typeface="Calibri"/>
              <a:sym typeface="Calibri"/>
            </a:endParaRPr>
          </a:p>
          <a:p>
            <a:pPr marL="0" marR="0" lvl="0" indent="0" algn="ctr" rtl="0">
              <a:lnSpc>
                <a:spcPct val="115000"/>
              </a:lnSpc>
              <a:spcBef>
                <a:spcPts val="0"/>
              </a:spcBef>
              <a:spcAft>
                <a:spcPts val="0"/>
              </a:spcAft>
              <a:buClr>
                <a:srgbClr val="000000"/>
              </a:buClr>
              <a:buSzPts val="2400"/>
              <a:buFont typeface="Arial"/>
              <a:buNone/>
            </a:pPr>
            <a:endParaRPr sz="2400" b="0" i="0" u="none" strike="noStrike" cap="none">
              <a:solidFill>
                <a:srgbClr val="4C1130"/>
              </a:solidFill>
              <a:latin typeface="Calibri"/>
              <a:ea typeface="Calibri"/>
              <a:cs typeface="Calibri"/>
              <a:sym typeface="Calibri"/>
            </a:endParaRPr>
          </a:p>
          <a:p>
            <a:pPr marL="0" marR="0" lvl="0" indent="0" algn="ctr" rtl="0">
              <a:lnSpc>
                <a:spcPct val="115000"/>
              </a:lnSpc>
              <a:spcBef>
                <a:spcPts val="0"/>
              </a:spcBef>
              <a:spcAft>
                <a:spcPts val="0"/>
              </a:spcAft>
              <a:buClr>
                <a:srgbClr val="000000"/>
              </a:buClr>
              <a:buSzPts val="2400"/>
              <a:buFont typeface="Arial"/>
              <a:buNone/>
            </a:pPr>
            <a:endParaRPr sz="2400" b="0" i="0" u="none" strike="noStrike" cap="none">
              <a:solidFill>
                <a:srgbClr val="4C1130"/>
              </a:solidFill>
              <a:latin typeface="Calibri"/>
              <a:ea typeface="Calibri"/>
              <a:cs typeface="Calibri"/>
              <a:sym typeface="Calibri"/>
            </a:endParaRPr>
          </a:p>
          <a:p>
            <a:pPr marL="0" marR="0" lvl="0" indent="0" algn="ctr" rtl="0">
              <a:lnSpc>
                <a:spcPct val="115000"/>
              </a:lnSpc>
              <a:spcBef>
                <a:spcPts val="0"/>
              </a:spcBef>
              <a:spcAft>
                <a:spcPts val="0"/>
              </a:spcAft>
              <a:buClr>
                <a:srgbClr val="000000"/>
              </a:buClr>
              <a:buSzPts val="2400"/>
              <a:buFont typeface="Arial"/>
              <a:buNone/>
            </a:pPr>
            <a:endParaRPr sz="2400" b="0" i="0" u="none" strike="noStrike" cap="none">
              <a:solidFill>
                <a:srgbClr val="4C1130"/>
              </a:solidFill>
              <a:latin typeface="Calibri"/>
              <a:ea typeface="Calibri"/>
              <a:cs typeface="Calibri"/>
              <a:sym typeface="Calibri"/>
            </a:endParaRPr>
          </a:p>
          <a:p>
            <a:pPr marL="0" marR="0" lvl="0" indent="0" algn="ctr" rtl="0">
              <a:lnSpc>
                <a:spcPct val="115000"/>
              </a:lnSpc>
              <a:spcBef>
                <a:spcPts val="0"/>
              </a:spcBef>
              <a:spcAft>
                <a:spcPts val="0"/>
              </a:spcAft>
              <a:buClr>
                <a:srgbClr val="000000"/>
              </a:buClr>
              <a:buSzPts val="2400"/>
              <a:buFont typeface="Arial"/>
              <a:buNone/>
            </a:pPr>
            <a:r>
              <a:rPr lang="en" sz="2400" b="0" i="0" u="none" strike="noStrike" cap="none">
                <a:solidFill>
                  <a:srgbClr val="4C1130"/>
                </a:solidFill>
                <a:latin typeface="Calibri"/>
                <a:ea typeface="Calibri"/>
                <a:cs typeface="Calibri"/>
                <a:sym typeface="Calibri"/>
              </a:rPr>
              <a:t> </a:t>
            </a:r>
            <a:endParaRPr sz="2400" b="0" i="0" u="none" strike="noStrike" cap="none">
              <a:solidFill>
                <a:srgbClr val="4C1130"/>
              </a:solidFill>
              <a:latin typeface="Calibri"/>
              <a:ea typeface="Calibri"/>
              <a:cs typeface="Calibri"/>
              <a:sym typeface="Calibri"/>
            </a:endParaRPr>
          </a:p>
          <a:p>
            <a:pPr marL="0" marR="0" lvl="0" indent="0" algn="ctr" rtl="0">
              <a:lnSpc>
                <a:spcPct val="115000"/>
              </a:lnSpc>
              <a:spcBef>
                <a:spcPts val="0"/>
              </a:spcBef>
              <a:spcAft>
                <a:spcPts val="0"/>
              </a:spcAft>
              <a:buClr>
                <a:srgbClr val="000000"/>
              </a:buClr>
              <a:buSzPts val="2400"/>
              <a:buFont typeface="Arial"/>
              <a:buNone/>
            </a:pPr>
            <a:endParaRPr sz="2400" b="0" i="0" u="none" strike="noStrike" cap="none">
              <a:solidFill>
                <a:srgbClr val="4C1130"/>
              </a:solidFill>
              <a:latin typeface="Calibri"/>
              <a:ea typeface="Calibri"/>
              <a:cs typeface="Calibri"/>
              <a:sym typeface="Calibri"/>
            </a:endParaRPr>
          </a:p>
          <a:p>
            <a:pPr marL="0" marR="0" lvl="0" indent="0" algn="ctr" rtl="0">
              <a:lnSpc>
                <a:spcPct val="115000"/>
              </a:lnSpc>
              <a:spcBef>
                <a:spcPts val="0"/>
              </a:spcBef>
              <a:spcAft>
                <a:spcPts val="0"/>
              </a:spcAft>
              <a:buClr>
                <a:srgbClr val="000000"/>
              </a:buClr>
              <a:buSzPts val="2400"/>
              <a:buFont typeface="Arial"/>
              <a:buNone/>
            </a:pPr>
            <a:endParaRPr sz="2400" b="0" i="0" u="none" strike="noStrike" cap="none">
              <a:solidFill>
                <a:srgbClr val="4C1130"/>
              </a:solidFill>
              <a:latin typeface="Calibri"/>
              <a:ea typeface="Calibri"/>
              <a:cs typeface="Calibri"/>
              <a:sym typeface="Calibri"/>
            </a:endParaRPr>
          </a:p>
        </p:txBody>
      </p:sp>
      <p:sp>
        <p:nvSpPr>
          <p:cNvPr id="198" name="Google Shape;198;p37"/>
          <p:cNvSpPr/>
          <p:nvPr/>
        </p:nvSpPr>
        <p:spPr>
          <a:xfrm>
            <a:off x="7611909" y="303609"/>
            <a:ext cx="909900" cy="243000"/>
          </a:xfrm>
          <a:prstGeom prst="rect">
            <a:avLst/>
          </a:pr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99" name="Google Shape;199;p37"/>
          <p:cNvSpPr/>
          <p:nvPr/>
        </p:nvSpPr>
        <p:spPr>
          <a:xfrm>
            <a:off x="0" y="0"/>
            <a:ext cx="9144000" cy="636905"/>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00" name="Google Shape;200;p37"/>
          <p:cNvSpPr txBox="1"/>
          <p:nvPr/>
        </p:nvSpPr>
        <p:spPr>
          <a:xfrm>
            <a:off x="507300" y="14350"/>
            <a:ext cx="29217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endParaRPr sz="3000" b="1" i="0" u="none" strike="noStrike" cap="none">
              <a:solidFill>
                <a:srgbClr val="FFFFFF"/>
              </a:solidFill>
              <a:latin typeface="Calibri"/>
              <a:ea typeface="Calibri"/>
              <a:cs typeface="Calibri"/>
              <a:sym typeface="Calibri"/>
            </a:endParaRPr>
          </a:p>
        </p:txBody>
      </p:sp>
      <p:sp>
        <p:nvSpPr>
          <p:cNvPr id="201" name="Google Shape;201;p37"/>
          <p:cNvSpPr txBox="1"/>
          <p:nvPr/>
        </p:nvSpPr>
        <p:spPr>
          <a:xfrm>
            <a:off x="507300" y="14350"/>
            <a:ext cx="51321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1" i="0" u="none" strike="noStrike" cap="none">
                <a:solidFill>
                  <a:srgbClr val="FFFFFF"/>
                </a:solidFill>
                <a:latin typeface="Calibri"/>
                <a:ea typeface="Calibri"/>
                <a:cs typeface="Calibri"/>
                <a:sym typeface="Calibri"/>
              </a:rPr>
              <a:t>Characteristics of a Function</a:t>
            </a:r>
            <a:endParaRPr sz="3000" b="1" i="0" u="none" strike="noStrike" cap="none">
              <a:solidFill>
                <a:srgbClr val="FFFFFF"/>
              </a:solidFill>
              <a:latin typeface="Calibri"/>
              <a:ea typeface="Calibri"/>
              <a:cs typeface="Calibri"/>
              <a:sym typeface="Calibri"/>
            </a:endParaRPr>
          </a:p>
        </p:txBody>
      </p:sp>
      <p:pic>
        <p:nvPicPr>
          <p:cNvPr id="202" name="Google Shape;202;p37"/>
          <p:cNvPicPr preferRelativeResize="0"/>
          <p:nvPr/>
        </p:nvPicPr>
        <p:blipFill rotWithShape="1">
          <a:blip r:embed="rId3">
            <a:alphaModFix/>
          </a:blip>
          <a:srcRect l="17368" t="18018" r="55582" b="71298"/>
          <a:stretch/>
        </p:blipFill>
        <p:spPr>
          <a:xfrm>
            <a:off x="2683250" y="1111835"/>
            <a:ext cx="3369024" cy="748040"/>
          </a:xfrm>
          <a:prstGeom prst="rect">
            <a:avLst/>
          </a:prstGeom>
          <a:noFill/>
          <a:ln w="38100" cap="flat" cmpd="sng">
            <a:solidFill>
              <a:srgbClr val="0000FF"/>
            </a:solidFill>
            <a:prstDash val="solid"/>
            <a:round/>
            <a:headEnd type="none" w="sm" len="sm"/>
            <a:tailEnd type="none" w="sm" len="sm"/>
          </a:ln>
        </p:spPr>
      </p:pic>
      <p:pic>
        <p:nvPicPr>
          <p:cNvPr id="203" name="Google Shape;203;p37"/>
          <p:cNvPicPr preferRelativeResize="0"/>
          <p:nvPr/>
        </p:nvPicPr>
        <p:blipFill rotWithShape="1">
          <a:blip r:embed="rId4">
            <a:alphaModFix/>
          </a:blip>
          <a:srcRect l="18006" t="19426" r="64166" b="69911"/>
          <a:stretch/>
        </p:blipFill>
        <p:spPr>
          <a:xfrm>
            <a:off x="3195575" y="2978551"/>
            <a:ext cx="2443129" cy="821401"/>
          </a:xfrm>
          <a:prstGeom prst="rect">
            <a:avLst/>
          </a:prstGeom>
          <a:noFill/>
          <a:ln w="38100" cap="flat" cmpd="sng">
            <a:solidFill>
              <a:srgbClr val="0000FF"/>
            </a:solidFill>
            <a:prstDash val="solid"/>
            <a:round/>
            <a:headEnd type="none" w="sm" len="sm"/>
            <a:tailEnd type="none" w="sm" len="sm"/>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7"/>
        <p:cNvGrpSpPr/>
        <p:nvPr/>
      </p:nvGrpSpPr>
      <p:grpSpPr>
        <a:xfrm>
          <a:off x="0" y="0"/>
          <a:ext cx="0" cy="0"/>
          <a:chOff x="0" y="0"/>
          <a:chExt cx="0" cy="0"/>
        </a:xfrm>
      </p:grpSpPr>
      <p:sp>
        <p:nvSpPr>
          <p:cNvPr id="208" name="Google Shape;208;p38"/>
          <p:cNvSpPr/>
          <p:nvPr/>
        </p:nvSpPr>
        <p:spPr>
          <a:xfrm>
            <a:off x="7611909" y="303609"/>
            <a:ext cx="909900" cy="243000"/>
          </a:xfrm>
          <a:prstGeom prst="rect">
            <a:avLst/>
          </a:pr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09" name="Google Shape;209;p38"/>
          <p:cNvSpPr/>
          <p:nvPr/>
        </p:nvSpPr>
        <p:spPr>
          <a:xfrm>
            <a:off x="0" y="0"/>
            <a:ext cx="9144000" cy="636905"/>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10" name="Google Shape;210;p38"/>
          <p:cNvSpPr txBox="1"/>
          <p:nvPr/>
        </p:nvSpPr>
        <p:spPr>
          <a:xfrm>
            <a:off x="507300" y="14350"/>
            <a:ext cx="40647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1" i="0" u="none" strike="noStrike" cap="none">
                <a:solidFill>
                  <a:srgbClr val="FFFFFF"/>
                </a:solidFill>
                <a:latin typeface="Calibri"/>
                <a:ea typeface="Calibri"/>
                <a:cs typeface="Calibri"/>
                <a:sym typeface="Calibri"/>
              </a:rPr>
              <a:t>Functions: Examples</a:t>
            </a:r>
            <a:endParaRPr sz="3000" b="1" i="0" u="none" strike="noStrike" cap="none">
              <a:solidFill>
                <a:srgbClr val="FFFFFF"/>
              </a:solidFill>
              <a:latin typeface="Calibri"/>
              <a:ea typeface="Calibri"/>
              <a:cs typeface="Calibri"/>
              <a:sym typeface="Calibri"/>
            </a:endParaRPr>
          </a:p>
        </p:txBody>
      </p:sp>
      <p:sp>
        <p:nvSpPr>
          <p:cNvPr id="211" name="Google Shape;211;p38"/>
          <p:cNvSpPr txBox="1"/>
          <p:nvPr/>
        </p:nvSpPr>
        <p:spPr>
          <a:xfrm>
            <a:off x="583500" y="1103050"/>
            <a:ext cx="8014500" cy="25650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2400"/>
              <a:buFont typeface="Arial"/>
              <a:buNone/>
            </a:pPr>
            <a:r>
              <a:rPr lang="en" sz="2400" b="1" i="0" u="sng" strike="noStrike" cap="none">
                <a:solidFill>
                  <a:schemeClr val="dk1"/>
                </a:solidFill>
                <a:latin typeface="Calibri"/>
                <a:ea typeface="Calibri"/>
                <a:cs typeface="Calibri"/>
                <a:sym typeface="Calibri"/>
              </a:rPr>
              <a:t>Example 1</a:t>
            </a:r>
            <a:r>
              <a:rPr lang="en" sz="2400" b="1" i="0" u="none" strike="noStrike" cap="none">
                <a:solidFill>
                  <a:schemeClr val="dk1"/>
                </a:solidFill>
                <a:latin typeface="Calibri"/>
                <a:ea typeface="Calibri"/>
                <a:cs typeface="Calibri"/>
                <a:sym typeface="Calibri"/>
              </a:rPr>
              <a:t>: </a:t>
            </a:r>
            <a:r>
              <a:rPr lang="en" sz="2400" b="0" i="0" u="none" strike="noStrike" cap="none">
                <a:solidFill>
                  <a:schemeClr val="dk1"/>
                </a:solidFill>
                <a:latin typeface="Calibri"/>
                <a:ea typeface="Calibri"/>
                <a:cs typeface="Calibri"/>
                <a:sym typeface="Calibri"/>
              </a:rPr>
              <a:t>Code to print Hello World</a:t>
            </a: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212" name="Google Shape;212;p38"/>
          <p:cNvSpPr txBox="1"/>
          <p:nvPr/>
        </p:nvSpPr>
        <p:spPr>
          <a:xfrm>
            <a:off x="936700" y="3949125"/>
            <a:ext cx="7312500" cy="4266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en" sz="2200" b="1" i="0" u="none" strike="noStrike" cap="none">
                <a:solidFill>
                  <a:srgbClr val="4C1130"/>
                </a:solidFill>
                <a:latin typeface="Arial"/>
                <a:ea typeface="Arial"/>
                <a:cs typeface="Arial"/>
                <a:sym typeface="Arial"/>
              </a:rPr>
              <a:t>Java Code: Functions</a:t>
            </a:r>
            <a:endParaRPr sz="2200" b="1" i="0" u="none" strike="noStrike" cap="none">
              <a:solidFill>
                <a:srgbClr val="4C1130"/>
              </a:solidFill>
              <a:latin typeface="Arial"/>
              <a:ea typeface="Arial"/>
              <a:cs typeface="Arial"/>
              <a:sym typeface="Arial"/>
            </a:endParaRPr>
          </a:p>
        </p:txBody>
      </p:sp>
      <p:pic>
        <p:nvPicPr>
          <p:cNvPr id="213" name="Google Shape;213;p38"/>
          <p:cNvPicPr preferRelativeResize="0"/>
          <p:nvPr/>
        </p:nvPicPr>
        <p:blipFill rotWithShape="1">
          <a:blip r:embed="rId3">
            <a:alphaModFix/>
          </a:blip>
          <a:srcRect l="15452" t="30833" r="56084" b="51084"/>
          <a:stretch/>
        </p:blipFill>
        <p:spPr>
          <a:xfrm>
            <a:off x="2615850" y="2290400"/>
            <a:ext cx="3857362" cy="1377650"/>
          </a:xfrm>
          <a:prstGeom prst="rect">
            <a:avLst/>
          </a:prstGeom>
          <a:noFill/>
          <a:ln w="38100" cap="flat" cmpd="sng">
            <a:solidFill>
              <a:srgbClr val="0000FF"/>
            </a:solidFill>
            <a:prstDash val="solid"/>
            <a:round/>
            <a:headEnd type="none" w="sm" len="sm"/>
            <a:tailEnd type="none" w="sm" len="sm"/>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17"/>
        <p:cNvGrpSpPr/>
        <p:nvPr/>
      </p:nvGrpSpPr>
      <p:grpSpPr>
        <a:xfrm>
          <a:off x="0" y="0"/>
          <a:ext cx="0" cy="0"/>
          <a:chOff x="0" y="0"/>
          <a:chExt cx="0" cy="0"/>
        </a:xfrm>
      </p:grpSpPr>
      <p:sp>
        <p:nvSpPr>
          <p:cNvPr id="218" name="Google Shape;218;p39"/>
          <p:cNvSpPr txBox="1"/>
          <p:nvPr/>
        </p:nvSpPr>
        <p:spPr>
          <a:xfrm>
            <a:off x="583500" y="874450"/>
            <a:ext cx="8014500" cy="2565000"/>
          </a:xfrm>
          <a:prstGeom prst="rect">
            <a:avLst/>
          </a:prstGeom>
          <a:noFill/>
          <a:ln>
            <a:noFill/>
          </a:ln>
        </p:spPr>
        <p:txBody>
          <a:bodyPr spcFirstLastPara="1" wrap="square" lIns="91425" tIns="91425" rIns="91425" bIns="91425" anchor="t" anchorCtr="0">
            <a:noAutofit/>
          </a:bodyPr>
          <a:lstStyle/>
          <a:p>
            <a:pPr marL="457200" marR="0" lvl="0" indent="-381000" algn="l" rtl="0">
              <a:lnSpc>
                <a:spcPct val="115000"/>
              </a:lnSpc>
              <a:spcBef>
                <a:spcPts val="0"/>
              </a:spcBef>
              <a:spcAft>
                <a:spcPts val="0"/>
              </a:spcAft>
              <a:buClr>
                <a:srgbClr val="000000"/>
              </a:buClr>
              <a:buSzPts val="2400"/>
              <a:buFont typeface="Calibri"/>
              <a:buChar char="●"/>
            </a:pPr>
            <a:r>
              <a:rPr lang="en" sz="2400" b="0" i="0" u="none" strike="noStrike" cap="none">
                <a:solidFill>
                  <a:schemeClr val="dk1"/>
                </a:solidFill>
                <a:latin typeface="Calibri"/>
                <a:ea typeface="Calibri"/>
                <a:cs typeface="Calibri"/>
                <a:sym typeface="Calibri"/>
              </a:rPr>
              <a:t>It is a </a:t>
            </a:r>
            <a:r>
              <a:rPr lang="en" sz="1900" b="1" i="0" u="none" strike="noStrike" cap="none">
                <a:solidFill>
                  <a:srgbClr val="000000"/>
                </a:solidFill>
                <a:latin typeface="Courier New"/>
                <a:ea typeface="Courier New"/>
                <a:cs typeface="Courier New"/>
                <a:sym typeface="Courier New"/>
              </a:rPr>
              <a:t>void</a:t>
            </a:r>
            <a:r>
              <a:rPr lang="en" sz="2400" b="0" i="0" u="none" strike="noStrike" cap="none">
                <a:solidFill>
                  <a:srgbClr val="000000"/>
                </a:solidFill>
                <a:latin typeface="Calibri"/>
                <a:ea typeface="Calibri"/>
                <a:cs typeface="Calibri"/>
                <a:sym typeface="Calibri"/>
              </a:rPr>
              <a:t> function,</a:t>
            </a:r>
            <a:r>
              <a:rPr lang="en" sz="2400" b="1" i="0" u="none" strike="noStrike" cap="none">
                <a:solidFill>
                  <a:srgbClr val="000000"/>
                </a:solidFill>
                <a:latin typeface="Calibri"/>
                <a:ea typeface="Calibri"/>
                <a:cs typeface="Calibri"/>
                <a:sym typeface="Calibri"/>
              </a:rPr>
              <a:t> </a:t>
            </a:r>
            <a:r>
              <a:rPr lang="en" sz="2400" b="0" i="0" u="none" strike="noStrike" cap="none">
                <a:solidFill>
                  <a:schemeClr val="dk1"/>
                </a:solidFill>
                <a:latin typeface="Calibri"/>
                <a:ea typeface="Calibri"/>
                <a:cs typeface="Calibri"/>
                <a:sym typeface="Calibri"/>
              </a:rPr>
              <a:t>so no value will be returned.</a:t>
            </a:r>
            <a:endParaRPr sz="2400" b="0" i="0" u="none" strike="noStrike" cap="none">
              <a:solidFill>
                <a:schemeClr val="dk1"/>
              </a:solidFill>
              <a:latin typeface="Calibri"/>
              <a:ea typeface="Calibri"/>
              <a:cs typeface="Calibri"/>
              <a:sym typeface="Calibri"/>
            </a:endParaRPr>
          </a:p>
          <a:p>
            <a:pPr marL="457200" marR="0" lvl="0" indent="0" algn="l" rtl="0">
              <a:lnSpc>
                <a:spcPct val="115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a:p>
            <a:pPr marL="457200" marR="0" lvl="0" indent="-381000" algn="l" rtl="0">
              <a:lnSpc>
                <a:spcPct val="115000"/>
              </a:lnSpc>
              <a:spcBef>
                <a:spcPts val="0"/>
              </a:spcBef>
              <a:spcAft>
                <a:spcPts val="0"/>
              </a:spcAft>
              <a:buClr>
                <a:schemeClr val="dk1"/>
              </a:buClr>
              <a:buSzPts val="2400"/>
              <a:buFont typeface="Calibri"/>
              <a:buChar char="●"/>
            </a:pPr>
            <a:r>
              <a:rPr lang="en" sz="2400" b="0" i="0" u="none" strike="noStrike" cap="none">
                <a:solidFill>
                  <a:schemeClr val="dk1"/>
                </a:solidFill>
                <a:latin typeface="Calibri"/>
                <a:ea typeface="Calibri"/>
                <a:cs typeface="Calibri"/>
                <a:sym typeface="Calibri"/>
              </a:rPr>
              <a:t>The </a:t>
            </a:r>
            <a:r>
              <a:rPr lang="en" sz="2400" b="1" i="0" u="none" strike="noStrike" cap="none">
                <a:solidFill>
                  <a:schemeClr val="dk1"/>
                </a:solidFill>
                <a:latin typeface="Calibri"/>
                <a:ea typeface="Calibri"/>
                <a:cs typeface="Calibri"/>
                <a:sym typeface="Calibri"/>
              </a:rPr>
              <a:t>name </a:t>
            </a:r>
            <a:r>
              <a:rPr lang="en" sz="2400" b="0" i="0" u="none" strike="noStrike" cap="none">
                <a:solidFill>
                  <a:schemeClr val="dk1"/>
                </a:solidFill>
                <a:latin typeface="Calibri"/>
                <a:ea typeface="Calibri"/>
                <a:cs typeface="Calibri"/>
                <a:sym typeface="Calibri"/>
              </a:rPr>
              <a:t>of the function is </a:t>
            </a:r>
            <a:r>
              <a:rPr lang="en" sz="1900" b="1" i="0" u="none" strike="noStrike" cap="none">
                <a:solidFill>
                  <a:schemeClr val="dk1"/>
                </a:solidFill>
                <a:latin typeface="Courier New"/>
                <a:ea typeface="Courier New"/>
                <a:cs typeface="Courier New"/>
                <a:sym typeface="Courier New"/>
              </a:rPr>
              <a:t>printHelloWorld()</a:t>
            </a:r>
            <a:r>
              <a:rPr lang="en" sz="2400" b="0" i="0" u="none" strike="noStrike" cap="none">
                <a:solidFill>
                  <a:schemeClr val="dk1"/>
                </a:solidFill>
                <a:latin typeface="Calibri"/>
                <a:ea typeface="Calibri"/>
                <a:cs typeface="Calibri"/>
                <a:sym typeface="Calibri"/>
              </a:rPr>
              <a:t>.</a:t>
            </a:r>
            <a:endParaRPr sz="2400" b="0" i="0" u="none" strike="noStrike" cap="none">
              <a:solidFill>
                <a:schemeClr val="dk1"/>
              </a:solidFill>
              <a:latin typeface="Calibri"/>
              <a:ea typeface="Calibri"/>
              <a:cs typeface="Calibri"/>
              <a:sym typeface="Calibri"/>
            </a:endParaRPr>
          </a:p>
          <a:p>
            <a:pPr marL="457200" marR="0" lvl="0" indent="0" algn="l" rtl="0">
              <a:lnSpc>
                <a:spcPct val="115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a:p>
            <a:pPr marL="457200" marR="0" lvl="0" indent="-381000" algn="l" rtl="0">
              <a:lnSpc>
                <a:spcPct val="115000"/>
              </a:lnSpc>
              <a:spcBef>
                <a:spcPts val="0"/>
              </a:spcBef>
              <a:spcAft>
                <a:spcPts val="0"/>
              </a:spcAft>
              <a:buClr>
                <a:schemeClr val="dk1"/>
              </a:buClr>
              <a:buSzPts val="2400"/>
              <a:buFont typeface="Calibri"/>
              <a:buChar char="●"/>
            </a:pPr>
            <a:r>
              <a:rPr lang="en" sz="2400" b="0" i="0" u="none" strike="noStrike" cap="none">
                <a:solidFill>
                  <a:schemeClr val="dk1"/>
                </a:solidFill>
                <a:latin typeface="Calibri"/>
                <a:ea typeface="Calibri"/>
                <a:cs typeface="Calibri"/>
                <a:sym typeface="Calibri"/>
              </a:rPr>
              <a:t>Function is always </a:t>
            </a:r>
            <a:r>
              <a:rPr lang="en" sz="2400" b="1" i="0" u="none" strike="noStrike" cap="none">
                <a:solidFill>
                  <a:schemeClr val="dk1"/>
                </a:solidFill>
                <a:latin typeface="Calibri"/>
                <a:ea typeface="Calibri"/>
                <a:cs typeface="Calibri"/>
                <a:sym typeface="Calibri"/>
              </a:rPr>
              <a:t>called using its name</a:t>
            </a:r>
            <a:r>
              <a:rPr lang="en" sz="2400" b="0" i="0" u="none" strike="noStrike" cap="none">
                <a:solidFill>
                  <a:schemeClr val="dk1"/>
                </a:solidFill>
                <a:latin typeface="Calibri"/>
                <a:ea typeface="Calibri"/>
                <a:cs typeface="Calibri"/>
                <a:sym typeface="Calibri"/>
              </a:rPr>
              <a:t>. Like </a:t>
            </a:r>
            <a:endParaRPr sz="2400" b="0" i="0" u="none" strike="noStrike" cap="none">
              <a:solidFill>
                <a:schemeClr val="dk1"/>
              </a:solidFill>
              <a:latin typeface="Calibri"/>
              <a:ea typeface="Calibri"/>
              <a:cs typeface="Calibri"/>
              <a:sym typeface="Calibri"/>
            </a:endParaRPr>
          </a:p>
          <a:p>
            <a:pPr marL="457200" marR="0" lvl="0" indent="0" algn="l" rtl="0">
              <a:lnSpc>
                <a:spcPct val="115000"/>
              </a:lnSpc>
              <a:spcBef>
                <a:spcPts val="0"/>
              </a:spcBef>
              <a:spcAft>
                <a:spcPts val="0"/>
              </a:spcAft>
              <a:buClr>
                <a:srgbClr val="000000"/>
              </a:buClr>
              <a:buSzPts val="2400"/>
              <a:buFont typeface="Arial"/>
              <a:buNone/>
            </a:pPr>
            <a:r>
              <a:rPr lang="en" sz="2400" b="0" i="0" u="none" strike="noStrike" cap="none">
                <a:solidFill>
                  <a:schemeClr val="dk1"/>
                </a:solidFill>
                <a:latin typeface="Calibri"/>
                <a:ea typeface="Calibri"/>
                <a:cs typeface="Calibri"/>
                <a:sym typeface="Calibri"/>
              </a:rPr>
              <a:t>here, it is called in </a:t>
            </a:r>
            <a:r>
              <a:rPr lang="en" sz="1900" b="1" i="0" u="none" strike="noStrike" cap="none">
                <a:solidFill>
                  <a:schemeClr val="dk1"/>
                </a:solidFill>
                <a:latin typeface="Courier New"/>
                <a:ea typeface="Courier New"/>
                <a:cs typeface="Courier New"/>
                <a:sym typeface="Courier New"/>
              </a:rPr>
              <a:t>main</a:t>
            </a:r>
            <a:r>
              <a:rPr lang="en" sz="2400" b="0" i="0" u="none" strike="noStrike" cap="none">
                <a:solidFill>
                  <a:schemeClr val="dk1"/>
                </a:solidFill>
                <a:latin typeface="Calibri"/>
                <a:ea typeface="Calibri"/>
                <a:cs typeface="Calibri"/>
                <a:sym typeface="Calibri"/>
              </a:rPr>
              <a:t> method using </a:t>
            </a:r>
            <a:endParaRPr sz="2400" b="0" i="0" u="none" strike="noStrike" cap="none">
              <a:solidFill>
                <a:schemeClr val="dk1"/>
              </a:solidFill>
              <a:latin typeface="Calibri"/>
              <a:ea typeface="Calibri"/>
              <a:cs typeface="Calibri"/>
              <a:sym typeface="Calibri"/>
            </a:endParaRPr>
          </a:p>
          <a:p>
            <a:pPr marL="457200" marR="0" lvl="0" indent="0" algn="l" rtl="0">
              <a:lnSpc>
                <a:spcPct val="115000"/>
              </a:lnSpc>
              <a:spcBef>
                <a:spcPts val="0"/>
              </a:spcBef>
              <a:spcAft>
                <a:spcPts val="0"/>
              </a:spcAft>
              <a:buClr>
                <a:srgbClr val="000000"/>
              </a:buClr>
              <a:buSzPts val="1900"/>
              <a:buFont typeface="Arial"/>
              <a:buNone/>
            </a:pPr>
            <a:r>
              <a:rPr lang="en" sz="1900" b="1" i="0" u="none" strike="noStrike" cap="none">
                <a:solidFill>
                  <a:schemeClr val="dk1"/>
                </a:solidFill>
                <a:latin typeface="Courier New"/>
                <a:ea typeface="Courier New"/>
                <a:cs typeface="Courier New"/>
                <a:sym typeface="Courier New"/>
              </a:rPr>
              <a:t>printHelloWorld()</a:t>
            </a:r>
            <a:r>
              <a:rPr lang="en" sz="1900" b="0" i="0" u="none" strike="noStrike" cap="none">
                <a:solidFill>
                  <a:schemeClr val="dk1"/>
                </a:solidFill>
                <a:latin typeface="Courier New"/>
                <a:ea typeface="Courier New"/>
                <a:cs typeface="Courier New"/>
                <a:sym typeface="Courier New"/>
              </a:rPr>
              <a:t>;</a:t>
            </a:r>
            <a:r>
              <a:rPr lang="en" sz="2400" b="0" i="0" u="none" strike="noStrike" cap="none">
                <a:solidFill>
                  <a:schemeClr val="dk1"/>
                </a:solidFill>
                <a:latin typeface="Calibri"/>
                <a:ea typeface="Calibri"/>
                <a:cs typeface="Calibri"/>
                <a:sym typeface="Calibri"/>
              </a:rPr>
              <a:t> statement.</a:t>
            </a:r>
            <a:endParaRPr sz="2400" b="0" i="0" u="none" strike="noStrike" cap="none">
              <a:solidFill>
                <a:schemeClr val="dk1"/>
              </a:solidFill>
              <a:latin typeface="Calibri"/>
              <a:ea typeface="Calibri"/>
              <a:cs typeface="Calibri"/>
              <a:sym typeface="Calibri"/>
            </a:endParaRPr>
          </a:p>
          <a:p>
            <a:pPr marL="457200" marR="0" lvl="0" indent="0" algn="l" rtl="0">
              <a:lnSpc>
                <a:spcPct val="115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a:p>
            <a:pPr marL="457200" marR="0" lvl="0" indent="-381000" algn="l" rtl="0">
              <a:lnSpc>
                <a:spcPct val="115000"/>
              </a:lnSpc>
              <a:spcBef>
                <a:spcPts val="0"/>
              </a:spcBef>
              <a:spcAft>
                <a:spcPts val="0"/>
              </a:spcAft>
              <a:buClr>
                <a:schemeClr val="dk1"/>
              </a:buClr>
              <a:buSzPts val="2400"/>
              <a:buFont typeface="Calibri"/>
              <a:buChar char="●"/>
            </a:pPr>
            <a:r>
              <a:rPr lang="en" sz="2400" b="0" i="0" u="none" strike="noStrike" cap="none">
                <a:solidFill>
                  <a:schemeClr val="dk1"/>
                </a:solidFill>
                <a:latin typeface="Calibri"/>
                <a:ea typeface="Calibri"/>
                <a:cs typeface="Calibri"/>
                <a:sym typeface="Calibri"/>
              </a:rPr>
              <a:t>Inside the </a:t>
            </a:r>
            <a:r>
              <a:rPr lang="en" sz="2400" b="1" i="0" u="none" strike="noStrike" cap="none">
                <a:solidFill>
                  <a:schemeClr val="dk1"/>
                </a:solidFill>
                <a:latin typeface="Calibri"/>
                <a:ea typeface="Calibri"/>
                <a:cs typeface="Calibri"/>
                <a:sym typeface="Calibri"/>
              </a:rPr>
              <a:t>function definition</a:t>
            </a:r>
            <a:r>
              <a:rPr lang="en" sz="2400" b="0" i="0" u="none" strike="noStrike" cap="none">
                <a:solidFill>
                  <a:schemeClr val="dk1"/>
                </a:solidFill>
                <a:latin typeface="Calibri"/>
                <a:ea typeface="Calibri"/>
                <a:cs typeface="Calibri"/>
                <a:sym typeface="Calibri"/>
              </a:rPr>
              <a:t>, a print statement is made which prints </a:t>
            </a:r>
            <a:r>
              <a:rPr lang="en" sz="1900" b="1" i="0" u="none" strike="noStrike" cap="none">
                <a:solidFill>
                  <a:schemeClr val="dk1"/>
                </a:solidFill>
                <a:latin typeface="Courier New"/>
                <a:ea typeface="Courier New"/>
                <a:cs typeface="Courier New"/>
                <a:sym typeface="Courier New"/>
              </a:rPr>
              <a:t>Hello World!</a:t>
            </a:r>
            <a:r>
              <a:rPr lang="en" sz="2400" b="0" i="0" u="none" strike="noStrike" cap="none">
                <a:solidFill>
                  <a:schemeClr val="dk1"/>
                </a:solidFill>
                <a:latin typeface="Calibri"/>
                <a:ea typeface="Calibri"/>
                <a:cs typeface="Calibri"/>
                <a:sym typeface="Calibri"/>
              </a:rPr>
              <a:t>.</a:t>
            </a: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219" name="Google Shape;219;p39"/>
          <p:cNvSpPr/>
          <p:nvPr/>
        </p:nvSpPr>
        <p:spPr>
          <a:xfrm>
            <a:off x="7611909" y="303609"/>
            <a:ext cx="909900" cy="243000"/>
          </a:xfrm>
          <a:prstGeom prst="rect">
            <a:avLst/>
          </a:pr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20" name="Google Shape;220;p39"/>
          <p:cNvSpPr/>
          <p:nvPr/>
        </p:nvSpPr>
        <p:spPr>
          <a:xfrm>
            <a:off x="0" y="0"/>
            <a:ext cx="9144000" cy="636905"/>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21" name="Google Shape;221;p39"/>
          <p:cNvSpPr txBox="1"/>
          <p:nvPr/>
        </p:nvSpPr>
        <p:spPr>
          <a:xfrm>
            <a:off x="507300" y="14350"/>
            <a:ext cx="29217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endParaRPr sz="3000" b="1" i="0" u="none" strike="noStrike" cap="none">
              <a:solidFill>
                <a:srgbClr val="FFFFFF"/>
              </a:solidFill>
              <a:latin typeface="Calibri"/>
              <a:ea typeface="Calibri"/>
              <a:cs typeface="Calibri"/>
              <a:sym typeface="Calibri"/>
            </a:endParaRPr>
          </a:p>
        </p:txBody>
      </p:sp>
      <p:sp>
        <p:nvSpPr>
          <p:cNvPr id="222" name="Google Shape;222;p39"/>
          <p:cNvSpPr txBox="1"/>
          <p:nvPr/>
        </p:nvSpPr>
        <p:spPr>
          <a:xfrm>
            <a:off x="507300" y="14350"/>
            <a:ext cx="40647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1" i="0" u="none" strike="noStrike" cap="none">
                <a:solidFill>
                  <a:srgbClr val="FFFFFF"/>
                </a:solidFill>
                <a:latin typeface="Calibri"/>
                <a:ea typeface="Calibri"/>
                <a:cs typeface="Calibri"/>
                <a:sym typeface="Calibri"/>
              </a:rPr>
              <a:t>Functions: Examples</a:t>
            </a:r>
            <a:endParaRPr sz="3000" b="1" i="0" u="none" strike="noStrike" cap="none">
              <a:solidFill>
                <a:srgbClr val="FFFFFF"/>
              </a:solidFill>
              <a:latin typeface="Calibri"/>
              <a:ea typeface="Calibri"/>
              <a:cs typeface="Calibri"/>
              <a:sym typeface="Calibri"/>
            </a:endParaRPr>
          </a:p>
        </p:txBody>
      </p:sp>
      <p:pic>
        <p:nvPicPr>
          <p:cNvPr id="223" name="Google Shape;223;p39" descr=" Fax icon Vector. "/>
          <p:cNvPicPr preferRelativeResize="0"/>
          <p:nvPr/>
        </p:nvPicPr>
        <p:blipFill rotWithShape="1">
          <a:blip r:embed="rId3">
            <a:alphaModFix/>
          </a:blip>
          <a:srcRect/>
          <a:stretch/>
        </p:blipFill>
        <p:spPr>
          <a:xfrm>
            <a:off x="7035950" y="2268075"/>
            <a:ext cx="1872574" cy="19334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27"/>
        <p:cNvGrpSpPr/>
        <p:nvPr/>
      </p:nvGrpSpPr>
      <p:grpSpPr>
        <a:xfrm>
          <a:off x="0" y="0"/>
          <a:ext cx="0" cy="0"/>
          <a:chOff x="0" y="0"/>
          <a:chExt cx="0" cy="0"/>
        </a:xfrm>
      </p:grpSpPr>
      <p:sp>
        <p:nvSpPr>
          <p:cNvPr id="228" name="Google Shape;228;p40"/>
          <p:cNvSpPr txBox="1"/>
          <p:nvPr/>
        </p:nvSpPr>
        <p:spPr>
          <a:xfrm>
            <a:off x="583500" y="1026850"/>
            <a:ext cx="8014500" cy="2565000"/>
          </a:xfrm>
          <a:prstGeom prst="rect">
            <a:avLst/>
          </a:prstGeom>
          <a:noFill/>
          <a:ln>
            <a:noFill/>
          </a:ln>
        </p:spPr>
        <p:txBody>
          <a:bodyPr spcFirstLastPara="1" wrap="square" lIns="91425" tIns="91425" rIns="91425" bIns="91425" anchor="t" anchorCtr="0">
            <a:noAutofit/>
          </a:bodyPr>
          <a:lstStyle/>
          <a:p>
            <a:pPr marL="457200" marR="0" lvl="0" indent="-381000" algn="l" rtl="0">
              <a:lnSpc>
                <a:spcPct val="115000"/>
              </a:lnSpc>
              <a:spcBef>
                <a:spcPts val="0"/>
              </a:spcBef>
              <a:spcAft>
                <a:spcPts val="0"/>
              </a:spcAft>
              <a:buClr>
                <a:schemeClr val="dk1"/>
              </a:buClr>
              <a:buSzPts val="2400"/>
              <a:buFont typeface="Calibri"/>
              <a:buChar char="●"/>
            </a:pPr>
            <a:r>
              <a:rPr lang="en" sz="2400" b="0" i="0" u="none" strike="noStrike" cap="none">
                <a:solidFill>
                  <a:schemeClr val="dk1"/>
                </a:solidFill>
                <a:latin typeface="Calibri"/>
                <a:ea typeface="Calibri"/>
                <a:cs typeface="Calibri"/>
                <a:sym typeface="Calibri"/>
              </a:rPr>
              <a:t>This </a:t>
            </a:r>
            <a:r>
              <a:rPr lang="en" sz="2400" b="1" i="0" u="none" strike="noStrike" cap="none">
                <a:solidFill>
                  <a:schemeClr val="dk1"/>
                </a:solidFill>
                <a:latin typeface="Calibri"/>
                <a:ea typeface="Calibri"/>
                <a:cs typeface="Calibri"/>
                <a:sym typeface="Calibri"/>
              </a:rPr>
              <a:t>print statement </a:t>
            </a:r>
            <a:r>
              <a:rPr lang="en" sz="2400" b="0" i="0" u="none" strike="noStrike" cap="none">
                <a:solidFill>
                  <a:schemeClr val="dk1"/>
                </a:solidFill>
                <a:latin typeface="Calibri"/>
                <a:ea typeface="Calibri"/>
                <a:cs typeface="Calibri"/>
                <a:sym typeface="Calibri"/>
              </a:rPr>
              <a:t>will be </a:t>
            </a:r>
            <a:r>
              <a:rPr lang="en" sz="2400" b="1" i="0" u="none" strike="noStrike" cap="none">
                <a:solidFill>
                  <a:schemeClr val="dk1"/>
                </a:solidFill>
                <a:latin typeface="Calibri"/>
                <a:ea typeface="Calibri"/>
                <a:cs typeface="Calibri"/>
                <a:sym typeface="Calibri"/>
              </a:rPr>
              <a:t>executed whenever the function will be called</a:t>
            </a:r>
            <a:r>
              <a:rPr lang="en" sz="2400" b="0" i="0" u="none" strike="noStrike" cap="none">
                <a:solidFill>
                  <a:schemeClr val="dk1"/>
                </a:solidFill>
                <a:latin typeface="Calibri"/>
                <a:ea typeface="Calibri"/>
                <a:cs typeface="Calibri"/>
                <a:sym typeface="Calibri"/>
              </a:rPr>
              <a:t>. Here, the function is called only once in the main method, so </a:t>
            </a:r>
            <a:r>
              <a:rPr lang="en" sz="1900" b="1" i="0" u="none" strike="noStrike" cap="none">
                <a:solidFill>
                  <a:schemeClr val="dk1"/>
                </a:solidFill>
                <a:latin typeface="Courier New"/>
                <a:ea typeface="Courier New"/>
                <a:cs typeface="Courier New"/>
                <a:sym typeface="Courier New"/>
              </a:rPr>
              <a:t>Hello World!</a:t>
            </a:r>
            <a:r>
              <a:rPr lang="en" sz="2400" b="0" i="0" u="none" strike="noStrike" cap="none">
                <a:solidFill>
                  <a:schemeClr val="dk1"/>
                </a:solidFill>
                <a:latin typeface="Calibri"/>
                <a:ea typeface="Calibri"/>
                <a:cs typeface="Calibri"/>
                <a:sym typeface="Calibri"/>
              </a:rPr>
              <a:t> Will be printed once.</a:t>
            </a: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chemeClr val="dk1"/>
              </a:buClr>
              <a:buSzPts val="1100"/>
              <a:buFont typeface="Arial"/>
              <a:buNone/>
            </a:pPr>
            <a:endParaRPr sz="2400" b="0" i="0" u="none" strike="noStrike" cap="none">
              <a:solidFill>
                <a:schemeClr val="dk1"/>
              </a:solidFill>
              <a:latin typeface="Calibri"/>
              <a:ea typeface="Calibri"/>
              <a:cs typeface="Calibri"/>
              <a:sym typeface="Calibri"/>
            </a:endParaRPr>
          </a:p>
          <a:p>
            <a:pPr marL="457200" marR="0" lvl="0" indent="-381000" algn="l" rtl="0">
              <a:lnSpc>
                <a:spcPct val="115000"/>
              </a:lnSpc>
              <a:spcBef>
                <a:spcPts val="0"/>
              </a:spcBef>
              <a:spcAft>
                <a:spcPts val="0"/>
              </a:spcAft>
              <a:buClr>
                <a:schemeClr val="dk1"/>
              </a:buClr>
              <a:buSzPts val="2400"/>
              <a:buFont typeface="Calibri"/>
              <a:buChar char="●"/>
            </a:pPr>
            <a:r>
              <a:rPr lang="en" sz="2400" b="0" i="0" u="none" strike="noStrike" cap="none">
                <a:solidFill>
                  <a:schemeClr val="dk1"/>
                </a:solidFill>
                <a:latin typeface="Calibri"/>
                <a:ea typeface="Calibri"/>
                <a:cs typeface="Calibri"/>
                <a:sym typeface="Calibri"/>
              </a:rPr>
              <a:t>Had it been called four times, the print statement would have been executed four times and hence </a:t>
            </a:r>
            <a:r>
              <a:rPr lang="en" sz="1900" b="1" i="0" u="none" strike="noStrike" cap="none">
                <a:solidFill>
                  <a:schemeClr val="dk1"/>
                </a:solidFill>
                <a:latin typeface="Courier New"/>
                <a:ea typeface="Courier New"/>
                <a:cs typeface="Courier New"/>
                <a:sym typeface="Courier New"/>
              </a:rPr>
              <a:t>Hello World!</a:t>
            </a:r>
            <a:r>
              <a:rPr lang="en" sz="2400" b="0" i="0" u="none" strike="noStrike" cap="none">
                <a:solidFill>
                  <a:schemeClr val="dk1"/>
                </a:solidFill>
                <a:latin typeface="Calibri"/>
                <a:ea typeface="Calibri"/>
                <a:cs typeface="Calibri"/>
                <a:sym typeface="Calibri"/>
              </a:rPr>
              <a:t> would have been printed four times.</a:t>
            </a: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229" name="Google Shape;229;p40"/>
          <p:cNvSpPr/>
          <p:nvPr/>
        </p:nvSpPr>
        <p:spPr>
          <a:xfrm>
            <a:off x="7611909" y="303609"/>
            <a:ext cx="909900" cy="243000"/>
          </a:xfrm>
          <a:prstGeom prst="rect">
            <a:avLst/>
          </a:pr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30" name="Google Shape;230;p40"/>
          <p:cNvSpPr/>
          <p:nvPr/>
        </p:nvSpPr>
        <p:spPr>
          <a:xfrm>
            <a:off x="0" y="0"/>
            <a:ext cx="9144000" cy="636905"/>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31" name="Google Shape;231;p40"/>
          <p:cNvSpPr txBox="1"/>
          <p:nvPr/>
        </p:nvSpPr>
        <p:spPr>
          <a:xfrm>
            <a:off x="507300" y="14350"/>
            <a:ext cx="29217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endParaRPr sz="3000" b="1" i="0" u="none" strike="noStrike" cap="none">
              <a:solidFill>
                <a:srgbClr val="FFFFFF"/>
              </a:solidFill>
              <a:latin typeface="Calibri"/>
              <a:ea typeface="Calibri"/>
              <a:cs typeface="Calibri"/>
              <a:sym typeface="Calibri"/>
            </a:endParaRPr>
          </a:p>
        </p:txBody>
      </p:sp>
      <p:sp>
        <p:nvSpPr>
          <p:cNvPr id="232" name="Google Shape;232;p40"/>
          <p:cNvSpPr txBox="1"/>
          <p:nvPr/>
        </p:nvSpPr>
        <p:spPr>
          <a:xfrm>
            <a:off x="507300" y="14350"/>
            <a:ext cx="40647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1" i="0" u="none" strike="noStrike" cap="none">
                <a:solidFill>
                  <a:srgbClr val="FFFFFF"/>
                </a:solidFill>
                <a:latin typeface="Calibri"/>
                <a:ea typeface="Calibri"/>
                <a:cs typeface="Calibri"/>
                <a:sym typeface="Calibri"/>
              </a:rPr>
              <a:t>Functions: Examples</a:t>
            </a:r>
            <a:endParaRPr sz="3000" b="1" i="0" u="none" strike="noStrike" cap="none">
              <a:solidFill>
                <a:srgbClr val="FFFFFF"/>
              </a:solidFill>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6"/>
        <p:cNvGrpSpPr/>
        <p:nvPr/>
      </p:nvGrpSpPr>
      <p:grpSpPr>
        <a:xfrm>
          <a:off x="0" y="0"/>
          <a:ext cx="0" cy="0"/>
          <a:chOff x="0" y="0"/>
          <a:chExt cx="0" cy="0"/>
        </a:xfrm>
      </p:grpSpPr>
      <p:sp>
        <p:nvSpPr>
          <p:cNvPr id="237" name="Google Shape;237;p41"/>
          <p:cNvSpPr/>
          <p:nvPr/>
        </p:nvSpPr>
        <p:spPr>
          <a:xfrm>
            <a:off x="7611909" y="303609"/>
            <a:ext cx="909900" cy="243000"/>
          </a:xfrm>
          <a:prstGeom prst="rect">
            <a:avLst/>
          </a:pr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38" name="Google Shape;238;p41"/>
          <p:cNvSpPr/>
          <p:nvPr/>
        </p:nvSpPr>
        <p:spPr>
          <a:xfrm>
            <a:off x="0" y="0"/>
            <a:ext cx="9144000" cy="636905"/>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39" name="Google Shape;239;p41"/>
          <p:cNvSpPr txBox="1"/>
          <p:nvPr/>
        </p:nvSpPr>
        <p:spPr>
          <a:xfrm>
            <a:off x="507300" y="14350"/>
            <a:ext cx="29217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endParaRPr sz="3000" b="1" i="0" u="none" strike="noStrike" cap="none">
              <a:solidFill>
                <a:srgbClr val="FFFFFF"/>
              </a:solidFill>
              <a:latin typeface="Calibri"/>
              <a:ea typeface="Calibri"/>
              <a:cs typeface="Calibri"/>
              <a:sym typeface="Calibri"/>
            </a:endParaRPr>
          </a:p>
        </p:txBody>
      </p:sp>
      <p:sp>
        <p:nvSpPr>
          <p:cNvPr id="240" name="Google Shape;240;p41"/>
          <p:cNvSpPr txBox="1"/>
          <p:nvPr/>
        </p:nvSpPr>
        <p:spPr>
          <a:xfrm>
            <a:off x="583500" y="1103050"/>
            <a:ext cx="8014500" cy="25650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2400"/>
              <a:buFont typeface="Arial"/>
              <a:buNone/>
            </a:pPr>
            <a:r>
              <a:rPr lang="en" sz="2400" b="1" i="0" u="sng" strike="noStrike" cap="none">
                <a:solidFill>
                  <a:srgbClr val="000000"/>
                </a:solidFill>
                <a:latin typeface="Calibri"/>
                <a:ea typeface="Calibri"/>
                <a:cs typeface="Calibri"/>
                <a:sym typeface="Calibri"/>
              </a:rPr>
              <a:t>Example 2</a:t>
            </a:r>
            <a:r>
              <a:rPr lang="en" sz="2400" b="1" i="0" u="none" strike="noStrike" cap="none">
                <a:solidFill>
                  <a:srgbClr val="4C1130"/>
                </a:solidFill>
                <a:latin typeface="Calibri"/>
                <a:ea typeface="Calibri"/>
                <a:cs typeface="Calibri"/>
                <a:sym typeface="Calibri"/>
              </a:rPr>
              <a:t>:</a:t>
            </a:r>
            <a:r>
              <a:rPr lang="en" sz="2400" b="0" i="0" u="none" strike="noStrike" cap="none">
                <a:solidFill>
                  <a:schemeClr val="dk1"/>
                </a:solidFill>
                <a:latin typeface="Calibri"/>
                <a:ea typeface="Calibri"/>
                <a:cs typeface="Calibri"/>
                <a:sym typeface="Calibri"/>
              </a:rPr>
              <a:t> Code to print integer 9 using functions.</a:t>
            </a: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241" name="Google Shape;241;p41"/>
          <p:cNvSpPr txBox="1"/>
          <p:nvPr/>
        </p:nvSpPr>
        <p:spPr>
          <a:xfrm>
            <a:off x="936700" y="4177725"/>
            <a:ext cx="7312500" cy="4266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en" sz="2200" b="1" i="0" u="none" strike="noStrike" cap="none">
                <a:solidFill>
                  <a:srgbClr val="4C1130"/>
                </a:solidFill>
                <a:latin typeface="Arial"/>
                <a:ea typeface="Arial"/>
                <a:cs typeface="Arial"/>
                <a:sym typeface="Arial"/>
              </a:rPr>
              <a:t>Java Code: Functions</a:t>
            </a:r>
            <a:endParaRPr sz="2200" b="1" i="0" u="none" strike="noStrike" cap="none">
              <a:solidFill>
                <a:srgbClr val="4C1130"/>
              </a:solidFill>
              <a:latin typeface="Arial"/>
              <a:ea typeface="Arial"/>
              <a:cs typeface="Arial"/>
              <a:sym typeface="Arial"/>
            </a:endParaRPr>
          </a:p>
        </p:txBody>
      </p:sp>
      <p:sp>
        <p:nvSpPr>
          <p:cNvPr id="242" name="Google Shape;242;p41"/>
          <p:cNvSpPr txBox="1"/>
          <p:nvPr/>
        </p:nvSpPr>
        <p:spPr>
          <a:xfrm>
            <a:off x="507300" y="14350"/>
            <a:ext cx="40647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1" i="0" u="none" strike="noStrike" cap="none">
                <a:solidFill>
                  <a:srgbClr val="FFFFFF"/>
                </a:solidFill>
                <a:latin typeface="Calibri"/>
                <a:ea typeface="Calibri"/>
                <a:cs typeface="Calibri"/>
                <a:sym typeface="Calibri"/>
              </a:rPr>
              <a:t>Functions: Examples</a:t>
            </a:r>
            <a:endParaRPr sz="3000" b="1" i="0" u="none" strike="noStrike" cap="none">
              <a:solidFill>
                <a:srgbClr val="FFFFFF"/>
              </a:solidFill>
              <a:latin typeface="Calibri"/>
              <a:ea typeface="Calibri"/>
              <a:cs typeface="Calibri"/>
              <a:sym typeface="Calibri"/>
            </a:endParaRPr>
          </a:p>
        </p:txBody>
      </p:sp>
      <p:pic>
        <p:nvPicPr>
          <p:cNvPr id="243" name="Google Shape;243;p41"/>
          <p:cNvPicPr preferRelativeResize="0"/>
          <p:nvPr/>
        </p:nvPicPr>
        <p:blipFill rotWithShape="1">
          <a:blip r:embed="rId3">
            <a:alphaModFix/>
          </a:blip>
          <a:srcRect l="17485" t="35411" r="33175" b="33004"/>
          <a:stretch/>
        </p:blipFill>
        <p:spPr>
          <a:xfrm>
            <a:off x="1287000" y="1759950"/>
            <a:ext cx="6581200" cy="2368500"/>
          </a:xfrm>
          <a:prstGeom prst="rect">
            <a:avLst/>
          </a:prstGeom>
          <a:noFill/>
          <a:ln w="38100" cap="flat" cmpd="sng">
            <a:solidFill>
              <a:srgbClr val="0000FF"/>
            </a:solidFill>
            <a:prstDash val="solid"/>
            <a:round/>
            <a:headEnd type="none" w="sm" len="sm"/>
            <a:tailEnd type="none" w="sm" len="sm"/>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47"/>
        <p:cNvGrpSpPr/>
        <p:nvPr/>
      </p:nvGrpSpPr>
      <p:grpSpPr>
        <a:xfrm>
          <a:off x="0" y="0"/>
          <a:ext cx="0" cy="0"/>
          <a:chOff x="0" y="0"/>
          <a:chExt cx="0" cy="0"/>
        </a:xfrm>
      </p:grpSpPr>
      <p:sp>
        <p:nvSpPr>
          <p:cNvPr id="248" name="Google Shape;248;p42"/>
          <p:cNvSpPr/>
          <p:nvPr/>
        </p:nvSpPr>
        <p:spPr>
          <a:xfrm>
            <a:off x="7611909" y="303609"/>
            <a:ext cx="909900" cy="243000"/>
          </a:xfrm>
          <a:prstGeom prst="rect">
            <a:avLst/>
          </a:pr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49" name="Google Shape;249;p42"/>
          <p:cNvSpPr/>
          <p:nvPr/>
        </p:nvSpPr>
        <p:spPr>
          <a:xfrm>
            <a:off x="0" y="0"/>
            <a:ext cx="9144000" cy="636905"/>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50" name="Google Shape;250;p42"/>
          <p:cNvSpPr txBox="1"/>
          <p:nvPr/>
        </p:nvSpPr>
        <p:spPr>
          <a:xfrm>
            <a:off x="507300" y="14350"/>
            <a:ext cx="29217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endParaRPr sz="3000" b="1" i="0" u="none" strike="noStrike" cap="none">
              <a:solidFill>
                <a:srgbClr val="FFFFFF"/>
              </a:solidFill>
              <a:latin typeface="Calibri"/>
              <a:ea typeface="Calibri"/>
              <a:cs typeface="Calibri"/>
              <a:sym typeface="Calibri"/>
            </a:endParaRPr>
          </a:p>
        </p:txBody>
      </p:sp>
      <p:sp>
        <p:nvSpPr>
          <p:cNvPr id="251" name="Google Shape;251;p42"/>
          <p:cNvSpPr txBox="1"/>
          <p:nvPr/>
        </p:nvSpPr>
        <p:spPr>
          <a:xfrm>
            <a:off x="583500" y="1103050"/>
            <a:ext cx="8014500" cy="2565000"/>
          </a:xfrm>
          <a:prstGeom prst="rect">
            <a:avLst/>
          </a:prstGeom>
          <a:noFill/>
          <a:ln>
            <a:noFill/>
          </a:ln>
        </p:spPr>
        <p:txBody>
          <a:bodyPr spcFirstLastPara="1" wrap="square" lIns="91425" tIns="91425" rIns="91425" bIns="91425" anchor="t" anchorCtr="0">
            <a:noAutofit/>
          </a:bodyPr>
          <a:lstStyle/>
          <a:p>
            <a:pPr marL="457200" marR="0" lvl="0" indent="-381000" algn="l" rtl="0">
              <a:lnSpc>
                <a:spcPct val="115000"/>
              </a:lnSpc>
              <a:spcBef>
                <a:spcPts val="0"/>
              </a:spcBef>
              <a:spcAft>
                <a:spcPts val="0"/>
              </a:spcAft>
              <a:buClr>
                <a:schemeClr val="dk1"/>
              </a:buClr>
              <a:buSzPts val="2400"/>
              <a:buFont typeface="Calibri"/>
              <a:buChar char="●"/>
            </a:pPr>
            <a:r>
              <a:rPr lang="en" sz="2400" b="0" i="0" u="none" strike="noStrike" cap="none">
                <a:solidFill>
                  <a:schemeClr val="dk1"/>
                </a:solidFill>
                <a:latin typeface="Calibri"/>
                <a:ea typeface="Calibri"/>
                <a:cs typeface="Calibri"/>
                <a:sym typeface="Calibri"/>
              </a:rPr>
              <a:t>The </a:t>
            </a:r>
            <a:r>
              <a:rPr lang="en" sz="2400" b="1" i="0" u="none" strike="noStrike" cap="none">
                <a:solidFill>
                  <a:schemeClr val="dk1"/>
                </a:solidFill>
                <a:latin typeface="Calibri"/>
                <a:ea typeface="Calibri"/>
                <a:cs typeface="Calibri"/>
                <a:sym typeface="Calibri"/>
              </a:rPr>
              <a:t>return type </a:t>
            </a:r>
            <a:r>
              <a:rPr lang="en" sz="2400" b="0" i="0" u="none" strike="noStrike" cap="none">
                <a:solidFill>
                  <a:schemeClr val="dk1"/>
                </a:solidFill>
                <a:latin typeface="Calibri"/>
                <a:ea typeface="Calibri"/>
                <a:cs typeface="Calibri"/>
                <a:sym typeface="Calibri"/>
              </a:rPr>
              <a:t>of the function is </a:t>
            </a:r>
            <a:r>
              <a:rPr lang="en" sz="1900" b="1" i="0" u="none" strike="noStrike" cap="none">
                <a:solidFill>
                  <a:schemeClr val="dk1"/>
                </a:solidFill>
                <a:latin typeface="Courier New"/>
                <a:ea typeface="Courier New"/>
                <a:cs typeface="Courier New"/>
                <a:sym typeface="Courier New"/>
              </a:rPr>
              <a:t>int</a:t>
            </a:r>
            <a:r>
              <a:rPr lang="en" sz="2400" b="1" i="0" u="none" strike="noStrike" cap="none">
                <a:solidFill>
                  <a:schemeClr val="dk1"/>
                </a:solidFill>
                <a:latin typeface="Calibri"/>
                <a:ea typeface="Calibri"/>
                <a:cs typeface="Calibri"/>
                <a:sym typeface="Calibri"/>
              </a:rPr>
              <a:t> </a:t>
            </a:r>
            <a:r>
              <a:rPr lang="en" sz="2400" b="0" i="0" u="none" strike="noStrike" cap="none">
                <a:solidFill>
                  <a:schemeClr val="dk1"/>
                </a:solidFill>
                <a:latin typeface="Calibri"/>
                <a:ea typeface="Calibri"/>
                <a:cs typeface="Calibri"/>
                <a:sym typeface="Calibri"/>
              </a:rPr>
              <a:t>so an </a:t>
            </a:r>
            <a:r>
              <a:rPr lang="en" sz="2400" b="1" i="0" u="none" strike="noStrike" cap="none">
                <a:solidFill>
                  <a:schemeClr val="dk1"/>
                </a:solidFill>
                <a:latin typeface="Calibri"/>
                <a:ea typeface="Calibri"/>
                <a:cs typeface="Calibri"/>
                <a:sym typeface="Calibri"/>
              </a:rPr>
              <a:t>integer value has to be returned </a:t>
            </a:r>
            <a:r>
              <a:rPr lang="en" sz="2400" b="0" i="0" u="none" strike="noStrike" cap="none">
                <a:solidFill>
                  <a:schemeClr val="dk1"/>
                </a:solidFill>
                <a:latin typeface="Calibri"/>
                <a:ea typeface="Calibri"/>
                <a:cs typeface="Calibri"/>
                <a:sym typeface="Calibri"/>
              </a:rPr>
              <a:t>or else it will </a:t>
            </a:r>
            <a:r>
              <a:rPr lang="en" sz="2400" b="1" i="0" u="none" strike="noStrike" cap="none">
                <a:solidFill>
                  <a:schemeClr val="dk1"/>
                </a:solidFill>
                <a:latin typeface="Calibri"/>
                <a:ea typeface="Calibri"/>
                <a:cs typeface="Calibri"/>
                <a:sym typeface="Calibri"/>
              </a:rPr>
              <a:t>throw an error</a:t>
            </a:r>
            <a:r>
              <a:rPr lang="en" sz="2400" b="0" i="0" u="none" strike="noStrike" cap="none">
                <a:solidFill>
                  <a:schemeClr val="dk1"/>
                </a:solidFill>
                <a:latin typeface="Calibri"/>
                <a:ea typeface="Calibri"/>
                <a:cs typeface="Calibri"/>
                <a:sym typeface="Calibri"/>
              </a:rPr>
              <a:t>.</a:t>
            </a: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a:p>
            <a:pPr marL="457200" marR="0" lvl="0" indent="-381000" algn="l" rtl="0">
              <a:lnSpc>
                <a:spcPct val="115000"/>
              </a:lnSpc>
              <a:spcBef>
                <a:spcPts val="0"/>
              </a:spcBef>
              <a:spcAft>
                <a:spcPts val="0"/>
              </a:spcAft>
              <a:buClr>
                <a:schemeClr val="dk1"/>
              </a:buClr>
              <a:buSzPts val="2400"/>
              <a:buFont typeface="Calibri"/>
              <a:buChar char="●"/>
            </a:pPr>
            <a:r>
              <a:rPr lang="en" sz="2400" b="1" i="0" u="none" strike="noStrike" cap="none">
                <a:solidFill>
                  <a:schemeClr val="dk1"/>
                </a:solidFill>
                <a:latin typeface="Calibri"/>
                <a:ea typeface="Calibri"/>
                <a:cs typeface="Calibri"/>
                <a:sym typeface="Calibri"/>
              </a:rPr>
              <a:t>Name </a:t>
            </a:r>
            <a:r>
              <a:rPr lang="en" sz="2400" b="0" i="0" u="none" strike="noStrike" cap="none">
                <a:solidFill>
                  <a:schemeClr val="dk1"/>
                </a:solidFill>
                <a:latin typeface="Calibri"/>
                <a:ea typeface="Calibri"/>
                <a:cs typeface="Calibri"/>
                <a:sym typeface="Calibri"/>
              </a:rPr>
              <a:t>of the function is </a:t>
            </a:r>
            <a:r>
              <a:rPr lang="en" sz="1900" b="1" i="0" u="none" strike="noStrike" cap="none">
                <a:solidFill>
                  <a:schemeClr val="dk1"/>
                </a:solidFill>
                <a:latin typeface="Courier New"/>
                <a:ea typeface="Courier New"/>
                <a:cs typeface="Courier New"/>
                <a:sym typeface="Courier New"/>
              </a:rPr>
              <a:t>test()</a:t>
            </a:r>
            <a:r>
              <a:rPr lang="en" sz="2400" b="0" i="0" u="none" strike="noStrike" cap="none">
                <a:solidFill>
                  <a:schemeClr val="dk1"/>
                </a:solidFill>
                <a:latin typeface="Calibri"/>
                <a:ea typeface="Calibri"/>
                <a:cs typeface="Calibri"/>
                <a:sym typeface="Calibri"/>
              </a:rPr>
              <a:t>.</a:t>
            </a: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a:p>
            <a:pPr marL="457200" marR="0" lvl="0" indent="-381000" algn="l" rtl="0">
              <a:lnSpc>
                <a:spcPct val="115000"/>
              </a:lnSpc>
              <a:spcBef>
                <a:spcPts val="0"/>
              </a:spcBef>
              <a:spcAft>
                <a:spcPts val="0"/>
              </a:spcAft>
              <a:buClr>
                <a:schemeClr val="dk1"/>
              </a:buClr>
              <a:buSzPts val="2400"/>
              <a:buFont typeface="Calibri"/>
              <a:buChar char="●"/>
            </a:pPr>
            <a:r>
              <a:rPr lang="en" sz="2400" b="0" i="0" u="none" strike="noStrike" cap="none">
                <a:solidFill>
                  <a:schemeClr val="dk1"/>
                </a:solidFill>
                <a:latin typeface="Calibri"/>
                <a:ea typeface="Calibri"/>
                <a:cs typeface="Calibri"/>
                <a:sym typeface="Calibri"/>
              </a:rPr>
              <a:t>The function definition says that an </a:t>
            </a:r>
            <a:r>
              <a:rPr lang="en" sz="2400" b="1" i="0" u="none" strike="noStrike" cap="none">
                <a:solidFill>
                  <a:schemeClr val="dk1"/>
                </a:solidFill>
                <a:latin typeface="Calibri"/>
                <a:ea typeface="Calibri"/>
                <a:cs typeface="Calibri"/>
                <a:sym typeface="Calibri"/>
              </a:rPr>
              <a:t>integer variable </a:t>
            </a:r>
            <a:r>
              <a:rPr lang="en" sz="2400" b="0" i="0" u="none" strike="noStrike" cap="none">
                <a:solidFill>
                  <a:schemeClr val="dk1"/>
                </a:solidFill>
                <a:latin typeface="Calibri"/>
                <a:ea typeface="Calibri"/>
                <a:cs typeface="Calibri"/>
                <a:sym typeface="Calibri"/>
              </a:rPr>
              <a:t>named </a:t>
            </a:r>
            <a:r>
              <a:rPr lang="en" sz="2400" b="1" i="0" u="none" strike="noStrike" cap="none">
                <a:solidFill>
                  <a:schemeClr val="dk1"/>
                </a:solidFill>
                <a:latin typeface="Calibri"/>
                <a:ea typeface="Calibri"/>
                <a:cs typeface="Calibri"/>
                <a:sym typeface="Calibri"/>
              </a:rPr>
              <a:t>variable </a:t>
            </a:r>
            <a:r>
              <a:rPr lang="en" sz="2400" b="0" i="0" u="none" strike="noStrike" cap="none">
                <a:solidFill>
                  <a:schemeClr val="dk1"/>
                </a:solidFill>
                <a:latin typeface="Calibri"/>
                <a:ea typeface="Calibri"/>
                <a:cs typeface="Calibri"/>
                <a:sym typeface="Calibri"/>
              </a:rPr>
              <a:t>and having </a:t>
            </a:r>
            <a:r>
              <a:rPr lang="en" sz="2400" b="1" i="0" u="none" strike="noStrike" cap="none">
                <a:solidFill>
                  <a:schemeClr val="dk1"/>
                </a:solidFill>
                <a:latin typeface="Calibri"/>
                <a:ea typeface="Calibri"/>
                <a:cs typeface="Calibri"/>
                <a:sym typeface="Calibri"/>
              </a:rPr>
              <a:t>value 9 </a:t>
            </a:r>
            <a:r>
              <a:rPr lang="en" sz="2400" b="0" i="0" u="none" strike="noStrike" cap="none">
                <a:solidFill>
                  <a:schemeClr val="dk1"/>
                </a:solidFill>
                <a:latin typeface="Calibri"/>
                <a:ea typeface="Calibri"/>
                <a:cs typeface="Calibri"/>
                <a:sym typeface="Calibri"/>
              </a:rPr>
              <a:t>will be </a:t>
            </a:r>
            <a:r>
              <a:rPr lang="en" sz="2400" b="1" i="0" u="none" strike="noStrike" cap="none">
                <a:solidFill>
                  <a:schemeClr val="dk1"/>
                </a:solidFill>
                <a:latin typeface="Calibri"/>
                <a:ea typeface="Calibri"/>
                <a:cs typeface="Calibri"/>
                <a:sym typeface="Calibri"/>
              </a:rPr>
              <a:t>returned when function is called</a:t>
            </a:r>
            <a:r>
              <a:rPr lang="en" sz="2400" b="0" i="0" u="none" strike="noStrike" cap="none">
                <a:solidFill>
                  <a:schemeClr val="dk1"/>
                </a:solidFill>
                <a:latin typeface="Calibri"/>
                <a:ea typeface="Calibri"/>
                <a:cs typeface="Calibri"/>
                <a:sym typeface="Calibri"/>
              </a:rPr>
              <a:t>.</a:t>
            </a: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252" name="Google Shape;252;p42"/>
          <p:cNvSpPr txBox="1"/>
          <p:nvPr/>
        </p:nvSpPr>
        <p:spPr>
          <a:xfrm>
            <a:off x="507300" y="14350"/>
            <a:ext cx="40647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1" i="0" u="none" strike="noStrike" cap="none">
                <a:solidFill>
                  <a:srgbClr val="FFFFFF"/>
                </a:solidFill>
                <a:latin typeface="Calibri"/>
                <a:ea typeface="Calibri"/>
                <a:cs typeface="Calibri"/>
                <a:sym typeface="Calibri"/>
              </a:rPr>
              <a:t>Functions: Examples</a:t>
            </a:r>
            <a:endParaRPr sz="3000" b="1" i="0" u="none" strike="noStrike" cap="none">
              <a:solidFill>
                <a:srgbClr val="FFFFFF"/>
              </a:solidFill>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56"/>
        <p:cNvGrpSpPr/>
        <p:nvPr/>
      </p:nvGrpSpPr>
      <p:grpSpPr>
        <a:xfrm>
          <a:off x="0" y="0"/>
          <a:ext cx="0" cy="0"/>
          <a:chOff x="0" y="0"/>
          <a:chExt cx="0" cy="0"/>
        </a:xfrm>
      </p:grpSpPr>
      <p:sp>
        <p:nvSpPr>
          <p:cNvPr id="257" name="Google Shape;257;p43"/>
          <p:cNvSpPr/>
          <p:nvPr/>
        </p:nvSpPr>
        <p:spPr>
          <a:xfrm>
            <a:off x="7611909" y="303609"/>
            <a:ext cx="909900" cy="243000"/>
          </a:xfrm>
          <a:prstGeom prst="rect">
            <a:avLst/>
          </a:pr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58" name="Google Shape;258;p43"/>
          <p:cNvSpPr/>
          <p:nvPr/>
        </p:nvSpPr>
        <p:spPr>
          <a:xfrm>
            <a:off x="0" y="0"/>
            <a:ext cx="9144000" cy="636905"/>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59" name="Google Shape;259;p43"/>
          <p:cNvSpPr txBox="1"/>
          <p:nvPr/>
        </p:nvSpPr>
        <p:spPr>
          <a:xfrm>
            <a:off x="507300" y="14350"/>
            <a:ext cx="29217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endParaRPr sz="3000" b="1" i="0" u="none" strike="noStrike" cap="none">
              <a:solidFill>
                <a:srgbClr val="FFFFFF"/>
              </a:solidFill>
              <a:latin typeface="Calibri"/>
              <a:ea typeface="Calibri"/>
              <a:cs typeface="Calibri"/>
              <a:sym typeface="Calibri"/>
            </a:endParaRPr>
          </a:p>
        </p:txBody>
      </p:sp>
      <p:sp>
        <p:nvSpPr>
          <p:cNvPr id="260" name="Google Shape;260;p43"/>
          <p:cNvSpPr txBox="1"/>
          <p:nvPr/>
        </p:nvSpPr>
        <p:spPr>
          <a:xfrm>
            <a:off x="583500" y="1103050"/>
            <a:ext cx="8014500" cy="2565000"/>
          </a:xfrm>
          <a:prstGeom prst="rect">
            <a:avLst/>
          </a:prstGeom>
          <a:noFill/>
          <a:ln>
            <a:noFill/>
          </a:ln>
        </p:spPr>
        <p:txBody>
          <a:bodyPr spcFirstLastPara="1" wrap="square" lIns="91425" tIns="91425" rIns="91425" bIns="91425" anchor="t" anchorCtr="0">
            <a:noAutofit/>
          </a:bodyPr>
          <a:lstStyle/>
          <a:p>
            <a:pPr marL="457200" marR="0" lvl="0" indent="-381000" algn="l" rtl="0">
              <a:lnSpc>
                <a:spcPct val="115000"/>
              </a:lnSpc>
              <a:spcBef>
                <a:spcPts val="0"/>
              </a:spcBef>
              <a:spcAft>
                <a:spcPts val="0"/>
              </a:spcAft>
              <a:buClr>
                <a:schemeClr val="dk1"/>
              </a:buClr>
              <a:buSzPts val="2400"/>
              <a:buFont typeface="Calibri"/>
              <a:buChar char="●"/>
            </a:pPr>
            <a:r>
              <a:rPr lang="en" sz="2400" b="0" i="0" u="none" strike="noStrike" cap="none">
                <a:solidFill>
                  <a:schemeClr val="dk1"/>
                </a:solidFill>
                <a:latin typeface="Calibri"/>
                <a:ea typeface="Calibri"/>
                <a:cs typeface="Calibri"/>
                <a:sym typeface="Calibri"/>
              </a:rPr>
              <a:t>Inside the </a:t>
            </a:r>
            <a:r>
              <a:rPr lang="en" sz="2400" b="1" i="0" u="none" strike="noStrike" cap="none">
                <a:solidFill>
                  <a:schemeClr val="dk1"/>
                </a:solidFill>
                <a:latin typeface="Calibri"/>
                <a:ea typeface="Calibri"/>
                <a:cs typeface="Calibri"/>
                <a:sym typeface="Calibri"/>
              </a:rPr>
              <a:t>main method</a:t>
            </a:r>
            <a:r>
              <a:rPr lang="en" sz="2400" b="0" i="0" u="none" strike="noStrike" cap="none">
                <a:solidFill>
                  <a:schemeClr val="dk1"/>
                </a:solidFill>
                <a:latin typeface="Calibri"/>
                <a:ea typeface="Calibri"/>
                <a:cs typeface="Calibri"/>
                <a:sym typeface="Calibri"/>
              </a:rPr>
              <a:t>, the test() function is called and the </a:t>
            </a:r>
            <a:r>
              <a:rPr lang="en" sz="2400" b="1" i="0" u="none" strike="noStrike" cap="none">
                <a:solidFill>
                  <a:schemeClr val="dk1"/>
                </a:solidFill>
                <a:latin typeface="Calibri"/>
                <a:ea typeface="Calibri"/>
                <a:cs typeface="Calibri"/>
                <a:sym typeface="Calibri"/>
              </a:rPr>
              <a:t>returned value </a:t>
            </a:r>
            <a:r>
              <a:rPr lang="en" sz="2400" b="0" i="0" u="none" strike="noStrike" cap="none">
                <a:solidFill>
                  <a:schemeClr val="dk1"/>
                </a:solidFill>
                <a:latin typeface="Calibri"/>
                <a:ea typeface="Calibri"/>
                <a:cs typeface="Calibri"/>
                <a:sym typeface="Calibri"/>
              </a:rPr>
              <a:t>is</a:t>
            </a:r>
            <a:r>
              <a:rPr lang="en" sz="2400" b="1" i="0" u="none" strike="noStrike" cap="none">
                <a:solidFill>
                  <a:schemeClr val="dk1"/>
                </a:solidFill>
                <a:latin typeface="Calibri"/>
                <a:ea typeface="Calibri"/>
                <a:cs typeface="Calibri"/>
                <a:sym typeface="Calibri"/>
              </a:rPr>
              <a:t> stored in another integer variable </a:t>
            </a:r>
            <a:r>
              <a:rPr lang="en" sz="2400" b="0" i="0" u="none" strike="noStrike" cap="none">
                <a:solidFill>
                  <a:schemeClr val="dk1"/>
                </a:solidFill>
                <a:latin typeface="Calibri"/>
                <a:ea typeface="Calibri"/>
                <a:cs typeface="Calibri"/>
                <a:sym typeface="Calibri"/>
              </a:rPr>
              <a:t>named </a:t>
            </a:r>
            <a:r>
              <a:rPr lang="en" sz="2400" b="1" i="0" u="none" strike="noStrike" cap="none">
                <a:solidFill>
                  <a:schemeClr val="dk1"/>
                </a:solidFill>
                <a:latin typeface="Calibri"/>
                <a:ea typeface="Calibri"/>
                <a:cs typeface="Calibri"/>
                <a:sym typeface="Calibri"/>
              </a:rPr>
              <a:t>var</a:t>
            </a:r>
            <a:r>
              <a:rPr lang="en" sz="2400" b="0" i="0" u="none" strike="noStrike" cap="none">
                <a:solidFill>
                  <a:schemeClr val="dk1"/>
                </a:solidFill>
                <a:latin typeface="Calibri"/>
                <a:ea typeface="Calibri"/>
                <a:cs typeface="Calibri"/>
                <a:sym typeface="Calibri"/>
              </a:rPr>
              <a:t>.</a:t>
            </a: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a:p>
            <a:pPr marL="457200" marR="0" lvl="0" indent="-381000" algn="l" rtl="0">
              <a:lnSpc>
                <a:spcPct val="115000"/>
              </a:lnSpc>
              <a:spcBef>
                <a:spcPts val="0"/>
              </a:spcBef>
              <a:spcAft>
                <a:spcPts val="0"/>
              </a:spcAft>
              <a:buClr>
                <a:schemeClr val="dk1"/>
              </a:buClr>
              <a:buSzPts val="2400"/>
              <a:buFont typeface="Calibri"/>
              <a:buChar char="●"/>
            </a:pPr>
            <a:r>
              <a:rPr lang="en" sz="2400" b="0" i="0" u="none" strike="noStrike" cap="none">
                <a:solidFill>
                  <a:schemeClr val="dk1"/>
                </a:solidFill>
                <a:latin typeface="Calibri"/>
                <a:ea typeface="Calibri"/>
                <a:cs typeface="Calibri"/>
                <a:sym typeface="Calibri"/>
              </a:rPr>
              <a:t>Then, print statement is made for var. Since, 9 was returned from test(), so </a:t>
            </a:r>
            <a:r>
              <a:rPr lang="en" sz="2400" b="1" i="0" u="none" strike="noStrike" cap="none">
                <a:solidFill>
                  <a:schemeClr val="dk1"/>
                </a:solidFill>
                <a:latin typeface="Calibri"/>
                <a:ea typeface="Calibri"/>
                <a:cs typeface="Calibri"/>
                <a:sym typeface="Calibri"/>
              </a:rPr>
              <a:t>9 will be printed on printing var</a:t>
            </a:r>
            <a:r>
              <a:rPr lang="en" sz="2400" b="0" i="0" u="none" strike="noStrike" cap="none">
                <a:solidFill>
                  <a:schemeClr val="dk1"/>
                </a:solidFill>
                <a:latin typeface="Calibri"/>
                <a:ea typeface="Calibri"/>
                <a:cs typeface="Calibri"/>
                <a:sym typeface="Calibri"/>
              </a:rPr>
              <a:t>.</a:t>
            </a: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261" name="Google Shape;261;p43"/>
          <p:cNvSpPr txBox="1"/>
          <p:nvPr/>
        </p:nvSpPr>
        <p:spPr>
          <a:xfrm>
            <a:off x="507300" y="14350"/>
            <a:ext cx="40647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1" i="0" u="none" strike="noStrike" cap="none">
                <a:solidFill>
                  <a:srgbClr val="FFFFFF"/>
                </a:solidFill>
                <a:latin typeface="Calibri"/>
                <a:ea typeface="Calibri"/>
                <a:cs typeface="Calibri"/>
                <a:sym typeface="Calibri"/>
              </a:rPr>
              <a:t>Functions: Examples</a:t>
            </a:r>
            <a:endParaRPr sz="3000" b="1" i="0" u="none" strike="noStrike" cap="none">
              <a:solidFill>
                <a:srgbClr val="FFFFFF"/>
              </a:solidFill>
              <a:latin typeface="Calibri"/>
              <a:ea typeface="Calibri"/>
              <a:cs typeface="Calibri"/>
              <a:sym typeface="Calibri"/>
            </a:endParaRPr>
          </a:p>
        </p:txBody>
      </p:sp>
      <p:pic>
        <p:nvPicPr>
          <p:cNvPr id="262" name="Google Shape;262;p43"/>
          <p:cNvPicPr preferRelativeResize="0"/>
          <p:nvPr/>
        </p:nvPicPr>
        <p:blipFill rotWithShape="1">
          <a:blip r:embed="rId3">
            <a:alphaModFix/>
          </a:blip>
          <a:srcRect l="13964" t="38304" r="68686" b="55908"/>
          <a:stretch/>
        </p:blipFill>
        <p:spPr>
          <a:xfrm>
            <a:off x="3006750" y="4000791"/>
            <a:ext cx="2921700" cy="547811"/>
          </a:xfrm>
          <a:prstGeom prst="rect">
            <a:avLst/>
          </a:prstGeom>
          <a:noFill/>
          <a:ln w="38100" cap="flat" cmpd="sng">
            <a:solidFill>
              <a:srgbClr val="0000FF"/>
            </a:solidFill>
            <a:prstDash val="solid"/>
            <a:round/>
            <a:headEnd type="none" w="sm" len="sm"/>
            <a:tailEnd type="none" w="sm" len="sm"/>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66"/>
        <p:cNvGrpSpPr/>
        <p:nvPr/>
      </p:nvGrpSpPr>
      <p:grpSpPr>
        <a:xfrm>
          <a:off x="0" y="0"/>
          <a:ext cx="0" cy="0"/>
          <a:chOff x="0" y="0"/>
          <a:chExt cx="0" cy="0"/>
        </a:xfrm>
      </p:grpSpPr>
      <p:sp>
        <p:nvSpPr>
          <p:cNvPr id="267" name="Google Shape;267;p44"/>
          <p:cNvSpPr/>
          <p:nvPr/>
        </p:nvSpPr>
        <p:spPr>
          <a:xfrm>
            <a:off x="7611909" y="303609"/>
            <a:ext cx="909900" cy="243000"/>
          </a:xfrm>
          <a:prstGeom prst="rect">
            <a:avLst/>
          </a:pr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68" name="Google Shape;268;p44"/>
          <p:cNvSpPr/>
          <p:nvPr/>
        </p:nvSpPr>
        <p:spPr>
          <a:xfrm>
            <a:off x="0" y="0"/>
            <a:ext cx="9144000" cy="636905"/>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69" name="Google Shape;269;p44"/>
          <p:cNvSpPr txBox="1"/>
          <p:nvPr/>
        </p:nvSpPr>
        <p:spPr>
          <a:xfrm>
            <a:off x="507300" y="14350"/>
            <a:ext cx="38925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1" i="0" u="none" strike="noStrike" cap="none">
                <a:solidFill>
                  <a:srgbClr val="FFFFFF"/>
                </a:solidFill>
                <a:latin typeface="Calibri"/>
                <a:ea typeface="Calibri"/>
                <a:cs typeface="Calibri"/>
                <a:sym typeface="Calibri"/>
              </a:rPr>
              <a:t>Passing Parameters</a:t>
            </a:r>
            <a:endParaRPr sz="3000" b="1" i="0" u="none" strike="noStrike" cap="none">
              <a:solidFill>
                <a:srgbClr val="FFFFFF"/>
              </a:solidFill>
              <a:latin typeface="Calibri"/>
              <a:ea typeface="Calibri"/>
              <a:cs typeface="Calibri"/>
              <a:sym typeface="Calibri"/>
            </a:endParaRPr>
          </a:p>
        </p:txBody>
      </p:sp>
      <p:sp>
        <p:nvSpPr>
          <p:cNvPr id="270" name="Google Shape;270;p44"/>
          <p:cNvSpPr txBox="1"/>
          <p:nvPr/>
        </p:nvSpPr>
        <p:spPr>
          <a:xfrm>
            <a:off x="583500" y="1103050"/>
            <a:ext cx="8014500" cy="25650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chemeClr val="dk1"/>
                </a:solidFill>
                <a:latin typeface="Calibri"/>
                <a:ea typeface="Calibri"/>
                <a:cs typeface="Calibri"/>
                <a:sym typeface="Calibri"/>
              </a:rPr>
              <a:t>There is a very interesting concept in Java which allows the functions to interact more with the code rather than just performing actions based on predefined values.</a:t>
            </a: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chemeClr val="dk1"/>
                </a:solidFill>
                <a:latin typeface="Calibri"/>
                <a:ea typeface="Calibri"/>
                <a:cs typeface="Calibri"/>
                <a:sym typeface="Calibri"/>
              </a:rPr>
              <a:t>This concept is </a:t>
            </a:r>
            <a:r>
              <a:rPr lang="en" sz="2400" b="0" i="0" u="none" strike="noStrike" cap="none">
                <a:solidFill>
                  <a:schemeClr val="dk1"/>
                </a:solidFill>
                <a:highlight>
                  <a:srgbClr val="FFFF00"/>
                </a:highlight>
                <a:latin typeface="Calibri"/>
                <a:ea typeface="Calibri"/>
                <a:cs typeface="Calibri"/>
                <a:sym typeface="Calibri"/>
              </a:rPr>
              <a:t>passing of parameters inside </a:t>
            </a:r>
            <a:endParaRPr sz="2400" b="0" i="0" u="none" strike="noStrike" cap="none">
              <a:solidFill>
                <a:schemeClr val="dk1"/>
              </a:solidFill>
              <a:highlight>
                <a:srgbClr val="FFFF00"/>
              </a:highlight>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chemeClr val="dk1"/>
                </a:solidFill>
                <a:highlight>
                  <a:srgbClr val="FFFF00"/>
                </a:highlight>
                <a:latin typeface="Calibri"/>
                <a:ea typeface="Calibri"/>
                <a:cs typeface="Calibri"/>
                <a:sym typeface="Calibri"/>
              </a:rPr>
              <a:t>function</a:t>
            </a:r>
            <a:r>
              <a:rPr lang="en" sz="2400" b="0" i="0" u="none" strike="noStrike" cap="none">
                <a:solidFill>
                  <a:schemeClr val="dk1"/>
                </a:solidFill>
                <a:latin typeface="Calibri"/>
                <a:ea typeface="Calibri"/>
                <a:cs typeface="Calibri"/>
                <a:sym typeface="Calibri"/>
              </a:rPr>
              <a:t>. The values which are passed as </a:t>
            </a: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chemeClr val="dk1"/>
                </a:solidFill>
                <a:latin typeface="Calibri"/>
                <a:ea typeface="Calibri"/>
                <a:cs typeface="Calibri"/>
                <a:sym typeface="Calibri"/>
              </a:rPr>
              <a:t>parameters are called </a:t>
            </a:r>
            <a:r>
              <a:rPr lang="en" sz="2400" b="0" i="0" u="none" strike="noStrike" cap="none">
                <a:solidFill>
                  <a:schemeClr val="dk1"/>
                </a:solidFill>
                <a:highlight>
                  <a:srgbClr val="FFFF00"/>
                </a:highlight>
                <a:latin typeface="Calibri"/>
                <a:ea typeface="Calibri"/>
                <a:cs typeface="Calibri"/>
                <a:sym typeface="Calibri"/>
              </a:rPr>
              <a:t>arguments</a:t>
            </a:r>
            <a:r>
              <a:rPr lang="en" sz="2400" b="0" i="0" u="none" strike="noStrike" cap="none">
                <a:solidFill>
                  <a:schemeClr val="dk1"/>
                </a:solidFill>
                <a:latin typeface="Calibri"/>
                <a:ea typeface="Calibri"/>
                <a:cs typeface="Calibri"/>
                <a:sym typeface="Calibri"/>
              </a:rPr>
              <a:t>.</a:t>
            </a: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p:txBody>
      </p:sp>
      <p:pic>
        <p:nvPicPr>
          <p:cNvPr id="271" name="Google Shape;271;p44" descr="Doctor looking for answer in laptop. Vector illustration&#10;"/>
          <p:cNvPicPr preferRelativeResize="0"/>
          <p:nvPr/>
        </p:nvPicPr>
        <p:blipFill rotWithShape="1">
          <a:blip r:embed="rId3">
            <a:alphaModFix/>
          </a:blip>
          <a:srcRect/>
          <a:stretch/>
        </p:blipFill>
        <p:spPr>
          <a:xfrm>
            <a:off x="6882475" y="2077825"/>
            <a:ext cx="1791725" cy="19295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75"/>
        <p:cNvGrpSpPr/>
        <p:nvPr/>
      </p:nvGrpSpPr>
      <p:grpSpPr>
        <a:xfrm>
          <a:off x="0" y="0"/>
          <a:ext cx="0" cy="0"/>
          <a:chOff x="0" y="0"/>
          <a:chExt cx="0" cy="0"/>
        </a:xfrm>
      </p:grpSpPr>
      <p:sp>
        <p:nvSpPr>
          <p:cNvPr id="276" name="Google Shape;276;p45"/>
          <p:cNvSpPr txBox="1"/>
          <p:nvPr/>
        </p:nvSpPr>
        <p:spPr>
          <a:xfrm>
            <a:off x="583500" y="950650"/>
            <a:ext cx="8014500" cy="25650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2400"/>
              <a:buFont typeface="Arial"/>
              <a:buNone/>
            </a:pPr>
            <a:r>
              <a:rPr lang="en" sz="2400" b="1" i="0" u="sng" strike="noStrike" cap="none">
                <a:solidFill>
                  <a:schemeClr val="dk1"/>
                </a:solidFill>
                <a:latin typeface="Calibri"/>
                <a:ea typeface="Calibri"/>
                <a:cs typeface="Calibri"/>
                <a:sym typeface="Calibri"/>
              </a:rPr>
              <a:t>Passing Parameters in Functions</a:t>
            </a:r>
            <a:endParaRPr sz="2400" b="1" i="0" u="sng"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1" i="0" u="sng" strike="noStrike" cap="none">
              <a:solidFill>
                <a:schemeClr val="dk1"/>
              </a:solidFill>
              <a:latin typeface="Calibri"/>
              <a:ea typeface="Calibri"/>
              <a:cs typeface="Calibri"/>
              <a:sym typeface="Calibri"/>
            </a:endParaRPr>
          </a:p>
          <a:p>
            <a:pPr marL="457200" marR="0" lvl="0" indent="-381000" algn="l" rtl="0">
              <a:lnSpc>
                <a:spcPct val="115000"/>
              </a:lnSpc>
              <a:spcBef>
                <a:spcPts val="0"/>
              </a:spcBef>
              <a:spcAft>
                <a:spcPts val="0"/>
              </a:spcAft>
              <a:buClr>
                <a:schemeClr val="dk1"/>
              </a:buClr>
              <a:buSzPts val="2400"/>
              <a:buFont typeface="Calibri"/>
              <a:buChar char="●"/>
            </a:pPr>
            <a:r>
              <a:rPr lang="en" sz="2400" b="0" i="0" u="none" strike="noStrike" cap="none">
                <a:solidFill>
                  <a:schemeClr val="dk1"/>
                </a:solidFill>
                <a:latin typeface="Calibri"/>
                <a:ea typeface="Calibri"/>
                <a:cs typeface="Calibri"/>
                <a:sym typeface="Calibri"/>
              </a:rPr>
              <a:t>Parameters are passed inside parenthesis when the function is called.</a:t>
            </a:r>
            <a:endParaRPr sz="2400" b="0" i="0" u="none" strike="noStrike" cap="none">
              <a:solidFill>
                <a:schemeClr val="dk1"/>
              </a:solidFill>
              <a:latin typeface="Calibri"/>
              <a:ea typeface="Calibri"/>
              <a:cs typeface="Calibri"/>
              <a:sym typeface="Calibri"/>
            </a:endParaRPr>
          </a:p>
          <a:p>
            <a:pPr marL="457200" marR="0" lvl="0" indent="0" algn="l" rtl="0">
              <a:lnSpc>
                <a:spcPct val="115000"/>
              </a:lnSpc>
              <a:spcBef>
                <a:spcPts val="0"/>
              </a:spcBef>
              <a:spcAft>
                <a:spcPts val="0"/>
              </a:spcAft>
              <a:buClr>
                <a:srgbClr val="000000"/>
              </a:buClr>
              <a:buSzPts val="2400"/>
              <a:buFont typeface="Arial"/>
              <a:buNone/>
            </a:pPr>
            <a:r>
              <a:rPr lang="en" sz="2400" b="0" i="0" u="none" strike="noStrike" cap="none">
                <a:solidFill>
                  <a:schemeClr val="dk1"/>
                </a:solidFill>
                <a:latin typeface="Calibri"/>
                <a:ea typeface="Calibri"/>
                <a:cs typeface="Calibri"/>
                <a:sym typeface="Calibri"/>
              </a:rPr>
              <a:t>For eg: </a:t>
            </a:r>
            <a:r>
              <a:rPr lang="en" sz="1900" b="1" i="0" u="none" strike="noStrike" cap="none">
                <a:solidFill>
                  <a:schemeClr val="dk1"/>
                </a:solidFill>
                <a:latin typeface="Courier New"/>
                <a:ea typeface="Courier New"/>
                <a:cs typeface="Courier New"/>
                <a:sym typeface="Courier New"/>
              </a:rPr>
              <a:t>abc(9); </a:t>
            </a:r>
            <a:r>
              <a:rPr lang="en" sz="1900" b="0" i="0" u="none" strike="noStrike" cap="none">
                <a:solidFill>
                  <a:schemeClr val="dk1"/>
                </a:solidFill>
                <a:latin typeface="Courier New"/>
                <a:ea typeface="Courier New"/>
                <a:cs typeface="Courier New"/>
                <a:sym typeface="Courier New"/>
              </a:rPr>
              <a:t>// An integer value 9 is passed as </a:t>
            </a:r>
            <a:endParaRPr sz="1900" b="0" i="0" u="none" strike="noStrike" cap="none">
              <a:solidFill>
                <a:schemeClr val="dk1"/>
              </a:solidFill>
              <a:latin typeface="Courier New"/>
              <a:ea typeface="Courier New"/>
              <a:cs typeface="Courier New"/>
              <a:sym typeface="Courier New"/>
            </a:endParaRPr>
          </a:p>
          <a:p>
            <a:pPr marL="2286000" marR="0" lvl="0" indent="0" algn="l" rtl="0">
              <a:lnSpc>
                <a:spcPct val="115000"/>
              </a:lnSpc>
              <a:spcBef>
                <a:spcPts val="0"/>
              </a:spcBef>
              <a:spcAft>
                <a:spcPts val="0"/>
              </a:spcAft>
              <a:buClr>
                <a:srgbClr val="000000"/>
              </a:buClr>
              <a:buSzPts val="1900"/>
              <a:buFont typeface="Arial"/>
              <a:buNone/>
            </a:pPr>
            <a:r>
              <a:rPr lang="en" sz="1900" b="0" i="0" u="none" strike="noStrike" cap="none">
                <a:solidFill>
                  <a:schemeClr val="dk1"/>
                </a:solidFill>
                <a:latin typeface="Courier New"/>
                <a:ea typeface="Courier New"/>
                <a:cs typeface="Courier New"/>
                <a:sym typeface="Courier New"/>
              </a:rPr>
              <a:t>  // parameter</a:t>
            </a:r>
            <a:endParaRPr sz="1900" b="0" i="0" u="none" strike="noStrike" cap="none">
              <a:solidFill>
                <a:schemeClr val="dk1"/>
              </a:solidFill>
              <a:latin typeface="Courier New"/>
              <a:ea typeface="Courier New"/>
              <a:cs typeface="Courier New"/>
              <a:sym typeface="Courier New"/>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a:p>
            <a:pPr marL="457200" marR="0" lvl="0" indent="-381000" algn="l" rtl="0">
              <a:lnSpc>
                <a:spcPct val="115000"/>
              </a:lnSpc>
              <a:spcBef>
                <a:spcPts val="0"/>
              </a:spcBef>
              <a:spcAft>
                <a:spcPts val="0"/>
              </a:spcAft>
              <a:buClr>
                <a:schemeClr val="dk1"/>
              </a:buClr>
              <a:buSzPts val="2400"/>
              <a:buFont typeface="Calibri"/>
              <a:buChar char="●"/>
            </a:pPr>
            <a:r>
              <a:rPr lang="en" sz="2400" b="0" i="0" u="none" strike="noStrike" cap="none">
                <a:solidFill>
                  <a:schemeClr val="dk1"/>
                </a:solidFill>
                <a:latin typeface="Calibri"/>
                <a:ea typeface="Calibri"/>
                <a:cs typeface="Calibri"/>
                <a:sym typeface="Calibri"/>
              </a:rPr>
              <a:t>The data type of the parameter passed has to be mentioned in the parenthesis of the function name when function is defined.</a:t>
            </a: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1" i="0" u="sng"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1" i="0" u="sng"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277" name="Google Shape;277;p45"/>
          <p:cNvSpPr/>
          <p:nvPr/>
        </p:nvSpPr>
        <p:spPr>
          <a:xfrm>
            <a:off x="7611909" y="303609"/>
            <a:ext cx="909900" cy="243000"/>
          </a:xfrm>
          <a:prstGeom prst="rect">
            <a:avLst/>
          </a:pr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78" name="Google Shape;278;p45"/>
          <p:cNvSpPr/>
          <p:nvPr/>
        </p:nvSpPr>
        <p:spPr>
          <a:xfrm>
            <a:off x="0" y="0"/>
            <a:ext cx="9144000" cy="636905"/>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79" name="Google Shape;279;p45"/>
          <p:cNvSpPr txBox="1"/>
          <p:nvPr/>
        </p:nvSpPr>
        <p:spPr>
          <a:xfrm>
            <a:off x="507300" y="14350"/>
            <a:ext cx="29217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endParaRPr sz="3000" b="1" i="0" u="none" strike="noStrike" cap="none">
              <a:solidFill>
                <a:srgbClr val="FFFFFF"/>
              </a:solidFill>
              <a:latin typeface="Calibri"/>
              <a:ea typeface="Calibri"/>
              <a:cs typeface="Calibri"/>
              <a:sym typeface="Calibri"/>
            </a:endParaRPr>
          </a:p>
        </p:txBody>
      </p:sp>
      <p:sp>
        <p:nvSpPr>
          <p:cNvPr id="280" name="Google Shape;280;p45"/>
          <p:cNvSpPr txBox="1"/>
          <p:nvPr/>
        </p:nvSpPr>
        <p:spPr>
          <a:xfrm>
            <a:off x="507300" y="14350"/>
            <a:ext cx="38925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1" i="0" u="none" strike="noStrike" cap="none">
                <a:solidFill>
                  <a:srgbClr val="FFFFFF"/>
                </a:solidFill>
                <a:latin typeface="Calibri"/>
                <a:ea typeface="Calibri"/>
                <a:cs typeface="Calibri"/>
                <a:sym typeface="Calibri"/>
              </a:rPr>
              <a:t>Passing Parameters</a:t>
            </a:r>
            <a:endParaRPr sz="3000" b="1" i="0" u="none" strike="noStrike" cap="none">
              <a:solidFill>
                <a:srgbClr val="FFFFFF"/>
              </a:solidFill>
              <a:latin typeface="Calibri"/>
              <a:ea typeface="Calibri"/>
              <a:cs typeface="Calibri"/>
              <a:sym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84"/>
        <p:cNvGrpSpPr/>
        <p:nvPr/>
      </p:nvGrpSpPr>
      <p:grpSpPr>
        <a:xfrm>
          <a:off x="0" y="0"/>
          <a:ext cx="0" cy="0"/>
          <a:chOff x="0" y="0"/>
          <a:chExt cx="0" cy="0"/>
        </a:xfrm>
      </p:grpSpPr>
      <p:sp>
        <p:nvSpPr>
          <p:cNvPr id="285" name="Google Shape;285;p46"/>
          <p:cNvSpPr/>
          <p:nvPr/>
        </p:nvSpPr>
        <p:spPr>
          <a:xfrm>
            <a:off x="7611909" y="303609"/>
            <a:ext cx="909900" cy="243000"/>
          </a:xfrm>
          <a:prstGeom prst="rect">
            <a:avLst/>
          </a:pr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86" name="Google Shape;286;p46"/>
          <p:cNvSpPr/>
          <p:nvPr/>
        </p:nvSpPr>
        <p:spPr>
          <a:xfrm>
            <a:off x="0" y="0"/>
            <a:ext cx="9144000" cy="636905"/>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87" name="Google Shape;287;p46"/>
          <p:cNvSpPr txBox="1"/>
          <p:nvPr/>
        </p:nvSpPr>
        <p:spPr>
          <a:xfrm>
            <a:off x="507300" y="14350"/>
            <a:ext cx="29217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endParaRPr sz="3000" b="1" i="0" u="none" strike="noStrike" cap="none">
              <a:solidFill>
                <a:srgbClr val="FFFFFF"/>
              </a:solidFill>
              <a:latin typeface="Calibri"/>
              <a:ea typeface="Calibri"/>
              <a:cs typeface="Calibri"/>
              <a:sym typeface="Calibri"/>
            </a:endParaRPr>
          </a:p>
        </p:txBody>
      </p:sp>
      <p:sp>
        <p:nvSpPr>
          <p:cNvPr id="288" name="Google Shape;288;p46"/>
          <p:cNvSpPr txBox="1"/>
          <p:nvPr/>
        </p:nvSpPr>
        <p:spPr>
          <a:xfrm>
            <a:off x="583500" y="1103050"/>
            <a:ext cx="8014500" cy="2565000"/>
          </a:xfrm>
          <a:prstGeom prst="rect">
            <a:avLst/>
          </a:prstGeom>
          <a:noFill/>
          <a:ln>
            <a:noFill/>
          </a:ln>
        </p:spPr>
        <p:txBody>
          <a:bodyPr spcFirstLastPara="1" wrap="square" lIns="91425" tIns="91425" rIns="91425" bIns="91425" anchor="t" anchorCtr="0">
            <a:noAutofit/>
          </a:bodyPr>
          <a:lstStyle/>
          <a:p>
            <a:pPr marL="457200" marR="0" lvl="0" indent="-381000" algn="l" rtl="0">
              <a:lnSpc>
                <a:spcPct val="115000"/>
              </a:lnSpc>
              <a:spcBef>
                <a:spcPts val="0"/>
              </a:spcBef>
              <a:spcAft>
                <a:spcPts val="0"/>
              </a:spcAft>
              <a:buClr>
                <a:schemeClr val="dk1"/>
              </a:buClr>
              <a:buSzPts val="2400"/>
              <a:buFont typeface="Calibri"/>
              <a:buChar char="●"/>
            </a:pPr>
            <a:r>
              <a:rPr lang="en" sz="2400" b="0" i="0" u="none" strike="noStrike" cap="none">
                <a:solidFill>
                  <a:schemeClr val="dk1"/>
                </a:solidFill>
                <a:latin typeface="Calibri"/>
                <a:ea typeface="Calibri"/>
                <a:cs typeface="Calibri"/>
                <a:sym typeface="Calibri"/>
              </a:rPr>
              <a:t>Similarly, a variable name will also be given which will collect the value of parameter passed and then will be used locally inside the function.</a:t>
            </a: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a:p>
            <a:pPr marL="457200" marR="0" lvl="0" indent="0" algn="l" rtl="0">
              <a:lnSpc>
                <a:spcPct val="115000"/>
              </a:lnSpc>
              <a:spcBef>
                <a:spcPts val="0"/>
              </a:spcBef>
              <a:spcAft>
                <a:spcPts val="0"/>
              </a:spcAft>
              <a:buClr>
                <a:srgbClr val="000000"/>
              </a:buClr>
              <a:buSzPts val="2400"/>
              <a:buFont typeface="Arial"/>
              <a:buNone/>
            </a:pPr>
            <a:r>
              <a:rPr lang="en" sz="2400" b="0" i="0" u="none" strike="noStrike" cap="none">
                <a:solidFill>
                  <a:srgbClr val="000000"/>
                </a:solidFill>
                <a:latin typeface="Calibri"/>
                <a:ea typeface="Calibri"/>
                <a:cs typeface="Calibri"/>
                <a:sym typeface="Calibri"/>
              </a:rPr>
              <a:t>For eg: </a:t>
            </a:r>
            <a:r>
              <a:rPr lang="en" sz="2400" b="1" i="0" u="none" strike="noStrike" cap="none">
                <a:solidFill>
                  <a:srgbClr val="000000"/>
                </a:solidFill>
                <a:latin typeface="Calibri"/>
                <a:ea typeface="Calibri"/>
                <a:cs typeface="Calibri"/>
                <a:sym typeface="Calibri"/>
              </a:rPr>
              <a:t>public static void abc(int x)   </a:t>
            </a:r>
            <a:r>
              <a:rPr lang="en" sz="2400" b="0" i="0" u="none" strike="noStrike" cap="none">
                <a:solidFill>
                  <a:srgbClr val="000000"/>
                </a:solidFill>
                <a:latin typeface="Calibri"/>
                <a:ea typeface="Calibri"/>
                <a:cs typeface="Calibri"/>
                <a:sym typeface="Calibri"/>
              </a:rPr>
              <a:t>// x will collect value 9</a:t>
            </a:r>
            <a:endParaRPr sz="2400" b="0" i="0" u="none" strike="noStrike" cap="none">
              <a:solidFill>
                <a:srgbClr val="000000"/>
              </a:solidFill>
              <a:latin typeface="Calibri"/>
              <a:ea typeface="Calibri"/>
              <a:cs typeface="Calibri"/>
              <a:sym typeface="Calibri"/>
            </a:endParaRPr>
          </a:p>
          <a:p>
            <a:pPr marL="1314450" marR="0" lvl="0" indent="0" algn="l" rtl="0">
              <a:lnSpc>
                <a:spcPct val="115000"/>
              </a:lnSpc>
              <a:spcBef>
                <a:spcPts val="0"/>
              </a:spcBef>
              <a:spcAft>
                <a:spcPts val="0"/>
              </a:spcAft>
              <a:buClr>
                <a:srgbClr val="000000"/>
              </a:buClr>
              <a:buSzPts val="2400"/>
              <a:buFont typeface="Arial"/>
              <a:buNone/>
            </a:pPr>
            <a:r>
              <a:rPr lang="en" sz="2400" b="1" i="0" u="none" strike="noStrike" cap="none">
                <a:solidFill>
                  <a:srgbClr val="000000"/>
                </a:solidFill>
                <a:latin typeface="Calibri"/>
                <a:ea typeface="Calibri"/>
                <a:cs typeface="Calibri"/>
                <a:sym typeface="Calibri"/>
              </a:rPr>
              <a:t> {</a:t>
            </a:r>
            <a:endParaRPr sz="2400" b="1" i="0" u="none" strike="noStrike" cap="none">
              <a:solidFill>
                <a:srgbClr val="000000"/>
              </a:solidFill>
              <a:latin typeface="Calibri"/>
              <a:ea typeface="Calibri"/>
              <a:cs typeface="Calibri"/>
              <a:sym typeface="Calibri"/>
            </a:endParaRPr>
          </a:p>
          <a:p>
            <a:pPr marL="1314450" marR="0" lvl="0" indent="0" algn="l" rtl="0">
              <a:lnSpc>
                <a:spcPct val="115000"/>
              </a:lnSpc>
              <a:spcBef>
                <a:spcPts val="0"/>
              </a:spcBef>
              <a:spcAft>
                <a:spcPts val="0"/>
              </a:spcAft>
              <a:buClr>
                <a:srgbClr val="000000"/>
              </a:buClr>
              <a:buSzPts val="2400"/>
              <a:buFont typeface="Arial"/>
              <a:buNone/>
            </a:pPr>
            <a:r>
              <a:rPr lang="en" sz="2400" b="0" i="0" u="none" strike="noStrike" cap="none">
                <a:solidFill>
                  <a:srgbClr val="000000"/>
                </a:solidFill>
                <a:latin typeface="Calibri"/>
                <a:ea typeface="Calibri"/>
                <a:cs typeface="Calibri"/>
                <a:sym typeface="Calibri"/>
              </a:rPr>
              <a:t> // x can be used here as a local variable</a:t>
            </a:r>
            <a:endParaRPr sz="2400" b="0" i="0" u="none" strike="noStrike" cap="none">
              <a:solidFill>
                <a:srgbClr val="000000"/>
              </a:solidFill>
              <a:latin typeface="Calibri"/>
              <a:ea typeface="Calibri"/>
              <a:cs typeface="Calibri"/>
              <a:sym typeface="Calibri"/>
            </a:endParaRPr>
          </a:p>
          <a:p>
            <a:pPr marL="1314450" marR="0" lvl="0" indent="0" algn="l" rtl="0">
              <a:lnSpc>
                <a:spcPct val="115000"/>
              </a:lnSpc>
              <a:spcBef>
                <a:spcPts val="0"/>
              </a:spcBef>
              <a:spcAft>
                <a:spcPts val="0"/>
              </a:spcAft>
              <a:buClr>
                <a:srgbClr val="000000"/>
              </a:buClr>
              <a:buSzPts val="2400"/>
              <a:buFont typeface="Arial"/>
              <a:buNone/>
            </a:pPr>
            <a:r>
              <a:rPr lang="en" sz="2400" b="1" i="0" u="none" strike="noStrike" cap="none">
                <a:solidFill>
                  <a:srgbClr val="000000"/>
                </a:solidFill>
                <a:latin typeface="Calibri"/>
                <a:ea typeface="Calibri"/>
                <a:cs typeface="Calibri"/>
                <a:sym typeface="Calibri"/>
              </a:rPr>
              <a:t> }</a:t>
            </a:r>
            <a:endParaRPr sz="2400" b="1" i="0" u="none" strike="noStrike" cap="none">
              <a:solidFill>
                <a:srgbClr val="000000"/>
              </a:solidFill>
              <a:latin typeface="Calibri"/>
              <a:ea typeface="Calibri"/>
              <a:cs typeface="Calibri"/>
              <a:sym typeface="Calibri"/>
            </a:endParaRPr>
          </a:p>
        </p:txBody>
      </p:sp>
      <p:sp>
        <p:nvSpPr>
          <p:cNvPr id="289" name="Google Shape;289;p46"/>
          <p:cNvSpPr txBox="1"/>
          <p:nvPr/>
        </p:nvSpPr>
        <p:spPr>
          <a:xfrm>
            <a:off x="507300" y="14350"/>
            <a:ext cx="38925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1" i="0" u="none" strike="noStrike" cap="none">
                <a:solidFill>
                  <a:srgbClr val="FFFFFF"/>
                </a:solidFill>
                <a:latin typeface="Calibri"/>
                <a:ea typeface="Calibri"/>
                <a:cs typeface="Calibri"/>
                <a:sym typeface="Calibri"/>
              </a:rPr>
              <a:t>Passing Parameters</a:t>
            </a:r>
            <a:endParaRPr sz="3000" b="1" i="0" u="none" strike="noStrike" cap="none">
              <a:solidFill>
                <a:srgbClr val="FFFFFF"/>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25"/>
        <p:cNvGrpSpPr/>
        <p:nvPr/>
      </p:nvGrpSpPr>
      <p:grpSpPr>
        <a:xfrm>
          <a:off x="0" y="0"/>
          <a:ext cx="0" cy="0"/>
          <a:chOff x="0" y="0"/>
          <a:chExt cx="0" cy="0"/>
        </a:xfrm>
      </p:grpSpPr>
      <p:sp>
        <p:nvSpPr>
          <p:cNvPr id="126" name="Google Shape;126;p29"/>
          <p:cNvSpPr/>
          <p:nvPr/>
        </p:nvSpPr>
        <p:spPr>
          <a:xfrm>
            <a:off x="7611909" y="303609"/>
            <a:ext cx="909900" cy="243000"/>
          </a:xfrm>
          <a:prstGeom prst="rect">
            <a:avLst/>
          </a:pr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27" name="Google Shape;127;p29"/>
          <p:cNvSpPr/>
          <p:nvPr/>
        </p:nvSpPr>
        <p:spPr>
          <a:xfrm>
            <a:off x="0" y="0"/>
            <a:ext cx="9144000" cy="636905"/>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28" name="Google Shape;128;p29"/>
          <p:cNvSpPr txBox="1"/>
          <p:nvPr/>
        </p:nvSpPr>
        <p:spPr>
          <a:xfrm>
            <a:off x="507300" y="14350"/>
            <a:ext cx="29217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1" i="0" u="none" strike="noStrike" cap="none">
                <a:solidFill>
                  <a:srgbClr val="FFFFFF"/>
                </a:solidFill>
                <a:latin typeface="Calibri"/>
                <a:ea typeface="Calibri"/>
                <a:cs typeface="Calibri"/>
                <a:sym typeface="Calibri"/>
              </a:rPr>
              <a:t>Today’s Agenda</a:t>
            </a:r>
            <a:endParaRPr sz="3000" b="1" i="0" u="none" strike="noStrike" cap="none">
              <a:solidFill>
                <a:srgbClr val="FFFFFF"/>
              </a:solidFill>
              <a:latin typeface="Calibri"/>
              <a:ea typeface="Calibri"/>
              <a:cs typeface="Calibri"/>
              <a:sym typeface="Calibri"/>
            </a:endParaRPr>
          </a:p>
        </p:txBody>
      </p:sp>
      <p:sp>
        <p:nvSpPr>
          <p:cNvPr id="129" name="Google Shape;129;p29"/>
          <p:cNvSpPr txBox="1"/>
          <p:nvPr/>
        </p:nvSpPr>
        <p:spPr>
          <a:xfrm>
            <a:off x="441825" y="744925"/>
            <a:ext cx="8014500" cy="25650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None/>
            </a:pPr>
            <a:endParaRPr sz="2200" b="0" i="0" u="none" strike="noStrike" cap="none">
              <a:solidFill>
                <a:srgbClr val="000000"/>
              </a:solidFill>
              <a:latin typeface="Calibri"/>
              <a:ea typeface="Calibri"/>
              <a:cs typeface="Calibri"/>
              <a:sym typeface="Calibri"/>
            </a:endParaRPr>
          </a:p>
          <a:p>
            <a:pPr marL="457200" marR="0" lvl="0" indent="0" algn="l" rtl="0">
              <a:lnSpc>
                <a:spcPct val="115000"/>
              </a:lnSpc>
              <a:spcBef>
                <a:spcPts val="0"/>
              </a:spcBef>
              <a:spcAft>
                <a:spcPts val="0"/>
              </a:spcAft>
              <a:buClr>
                <a:srgbClr val="000000"/>
              </a:buClr>
              <a:buSzPts val="2400"/>
              <a:buFont typeface="Arial"/>
              <a:buNone/>
            </a:pPr>
            <a:endParaRPr sz="2200" b="0" i="0" u="none" strike="noStrike" cap="none">
              <a:solidFill>
                <a:srgbClr val="000000"/>
              </a:solidFill>
              <a:latin typeface="Calibri"/>
              <a:ea typeface="Calibri"/>
              <a:cs typeface="Calibri"/>
              <a:sym typeface="Calibri"/>
            </a:endParaRPr>
          </a:p>
          <a:p>
            <a:pPr marL="457200" marR="0" lvl="0" indent="-368300" algn="l" rtl="0">
              <a:lnSpc>
                <a:spcPct val="115000"/>
              </a:lnSpc>
              <a:spcBef>
                <a:spcPts val="0"/>
              </a:spcBef>
              <a:spcAft>
                <a:spcPts val="0"/>
              </a:spcAft>
              <a:buClr>
                <a:srgbClr val="000000"/>
              </a:buClr>
              <a:buSzPts val="2200"/>
              <a:buFont typeface="Calibri"/>
              <a:buChar char="●"/>
            </a:pPr>
            <a:r>
              <a:rPr lang="en" sz="2200" b="0" i="0" u="none" strike="noStrike" cap="none">
                <a:solidFill>
                  <a:srgbClr val="000000"/>
                </a:solidFill>
                <a:latin typeface="Calibri"/>
                <a:ea typeface="Calibri"/>
                <a:cs typeface="Calibri"/>
                <a:sym typeface="Calibri"/>
              </a:rPr>
              <a:t>Introduction to Functions</a:t>
            </a:r>
            <a:endParaRPr sz="2200" b="0" i="0" u="none" strike="noStrike" cap="none">
              <a:solidFill>
                <a:srgbClr val="000000"/>
              </a:solidFill>
              <a:latin typeface="Calibri"/>
              <a:ea typeface="Calibri"/>
              <a:cs typeface="Calibri"/>
              <a:sym typeface="Calibri"/>
            </a:endParaRPr>
          </a:p>
          <a:p>
            <a:pPr marL="457200" marR="0" lvl="0" indent="0" algn="l" rtl="0">
              <a:lnSpc>
                <a:spcPct val="115000"/>
              </a:lnSpc>
              <a:spcBef>
                <a:spcPts val="0"/>
              </a:spcBef>
              <a:spcAft>
                <a:spcPts val="0"/>
              </a:spcAft>
              <a:buClr>
                <a:srgbClr val="000000"/>
              </a:buClr>
              <a:buSzPts val="2400"/>
              <a:buFont typeface="Arial"/>
              <a:buNone/>
            </a:pPr>
            <a:endParaRPr sz="2200" b="0" i="0" u="none" strike="noStrike" cap="none">
              <a:solidFill>
                <a:srgbClr val="000000"/>
              </a:solidFill>
              <a:latin typeface="Calibri"/>
              <a:ea typeface="Calibri"/>
              <a:cs typeface="Calibri"/>
              <a:sym typeface="Calibri"/>
            </a:endParaRPr>
          </a:p>
          <a:p>
            <a:pPr marL="457200" marR="0" lvl="0" indent="-368300" algn="l" rtl="0">
              <a:lnSpc>
                <a:spcPct val="115000"/>
              </a:lnSpc>
              <a:spcBef>
                <a:spcPts val="0"/>
              </a:spcBef>
              <a:spcAft>
                <a:spcPts val="0"/>
              </a:spcAft>
              <a:buClr>
                <a:srgbClr val="000000"/>
              </a:buClr>
              <a:buSzPts val="2200"/>
              <a:buFont typeface="Calibri"/>
              <a:buChar char="●"/>
            </a:pPr>
            <a:r>
              <a:rPr lang="en" sz="2200" b="0" i="0" u="none" strike="noStrike" cap="none">
                <a:solidFill>
                  <a:srgbClr val="000000"/>
                </a:solidFill>
                <a:latin typeface="Calibri"/>
                <a:ea typeface="Calibri"/>
                <a:cs typeface="Calibri"/>
                <a:sym typeface="Calibri"/>
              </a:rPr>
              <a:t>Characteristics of a Function</a:t>
            </a:r>
            <a:endParaRPr sz="2200" b="0" i="0" u="none" strike="noStrike" cap="none">
              <a:solidFill>
                <a:srgbClr val="000000"/>
              </a:solidFill>
              <a:latin typeface="Calibri"/>
              <a:ea typeface="Calibri"/>
              <a:cs typeface="Calibri"/>
              <a:sym typeface="Calibri"/>
            </a:endParaRPr>
          </a:p>
          <a:p>
            <a:pPr marL="457200" marR="0" lvl="0" indent="0" algn="l" rtl="0">
              <a:lnSpc>
                <a:spcPct val="115000"/>
              </a:lnSpc>
              <a:spcBef>
                <a:spcPts val="0"/>
              </a:spcBef>
              <a:spcAft>
                <a:spcPts val="0"/>
              </a:spcAft>
              <a:buClr>
                <a:srgbClr val="000000"/>
              </a:buClr>
              <a:buSzPts val="2400"/>
              <a:buFont typeface="Arial"/>
              <a:buNone/>
            </a:pPr>
            <a:endParaRPr sz="2200" b="0" i="0" u="none" strike="noStrike" cap="none">
              <a:solidFill>
                <a:srgbClr val="000000"/>
              </a:solidFill>
              <a:latin typeface="Calibri"/>
              <a:ea typeface="Calibri"/>
              <a:cs typeface="Calibri"/>
              <a:sym typeface="Calibri"/>
            </a:endParaRPr>
          </a:p>
          <a:p>
            <a:pPr marL="457200" marR="0" lvl="0" indent="-368300" algn="l" rtl="0">
              <a:lnSpc>
                <a:spcPct val="115000"/>
              </a:lnSpc>
              <a:spcBef>
                <a:spcPts val="0"/>
              </a:spcBef>
              <a:spcAft>
                <a:spcPts val="0"/>
              </a:spcAft>
              <a:buClr>
                <a:srgbClr val="000000"/>
              </a:buClr>
              <a:buSzPts val="2200"/>
              <a:buFont typeface="Calibri"/>
              <a:buChar char="●"/>
            </a:pPr>
            <a:r>
              <a:rPr lang="en" sz="2200" b="0" i="0" u="none" strike="noStrike" cap="none">
                <a:solidFill>
                  <a:srgbClr val="000000"/>
                </a:solidFill>
                <a:latin typeface="Calibri"/>
                <a:ea typeface="Calibri"/>
                <a:cs typeface="Calibri"/>
                <a:sym typeface="Calibri"/>
              </a:rPr>
              <a:t>Passing Parameters into Function</a:t>
            </a:r>
            <a:endParaRPr sz="22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None/>
            </a:pPr>
            <a:endParaRPr sz="2200">
              <a:latin typeface="Calibri"/>
              <a:ea typeface="Calibri"/>
              <a:cs typeface="Calibri"/>
              <a:sym typeface="Calibri"/>
            </a:endParaRPr>
          </a:p>
          <a:p>
            <a:pPr marL="457200" lvl="0" indent="-368300" algn="l" rtl="0">
              <a:lnSpc>
                <a:spcPct val="150000"/>
              </a:lnSpc>
              <a:spcBef>
                <a:spcPts val="0"/>
              </a:spcBef>
              <a:spcAft>
                <a:spcPts val="0"/>
              </a:spcAft>
              <a:buSzPts val="2200"/>
              <a:buFont typeface="Calibri"/>
              <a:buChar char="●"/>
            </a:pPr>
            <a:r>
              <a:rPr lang="en" sz="2400">
                <a:solidFill>
                  <a:schemeClr val="dk1"/>
                </a:solidFill>
                <a:latin typeface="Calibri"/>
                <a:ea typeface="Calibri"/>
                <a:cs typeface="Calibri"/>
                <a:sym typeface="Calibri"/>
              </a:rPr>
              <a:t>Pass by value concept</a:t>
            </a:r>
            <a:endParaRPr sz="2200">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93"/>
        <p:cNvGrpSpPr/>
        <p:nvPr/>
      </p:nvGrpSpPr>
      <p:grpSpPr>
        <a:xfrm>
          <a:off x="0" y="0"/>
          <a:ext cx="0" cy="0"/>
          <a:chOff x="0" y="0"/>
          <a:chExt cx="0" cy="0"/>
        </a:xfrm>
      </p:grpSpPr>
      <p:sp>
        <p:nvSpPr>
          <p:cNvPr id="294" name="Google Shape;294;p47"/>
          <p:cNvSpPr/>
          <p:nvPr/>
        </p:nvSpPr>
        <p:spPr>
          <a:xfrm>
            <a:off x="7611909" y="303609"/>
            <a:ext cx="909900" cy="243000"/>
          </a:xfrm>
          <a:prstGeom prst="rect">
            <a:avLst/>
          </a:pr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95" name="Google Shape;295;p47"/>
          <p:cNvSpPr/>
          <p:nvPr/>
        </p:nvSpPr>
        <p:spPr>
          <a:xfrm>
            <a:off x="0" y="0"/>
            <a:ext cx="9144000" cy="636905"/>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96" name="Google Shape;296;p47"/>
          <p:cNvSpPr txBox="1"/>
          <p:nvPr/>
        </p:nvSpPr>
        <p:spPr>
          <a:xfrm>
            <a:off x="507300" y="14350"/>
            <a:ext cx="29217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endParaRPr sz="3000" b="1" i="0" u="none" strike="noStrike" cap="none">
              <a:solidFill>
                <a:srgbClr val="FFFFFF"/>
              </a:solidFill>
              <a:latin typeface="Calibri"/>
              <a:ea typeface="Calibri"/>
              <a:cs typeface="Calibri"/>
              <a:sym typeface="Calibri"/>
            </a:endParaRPr>
          </a:p>
        </p:txBody>
      </p:sp>
      <p:sp>
        <p:nvSpPr>
          <p:cNvPr id="297" name="Google Shape;297;p47"/>
          <p:cNvSpPr txBox="1"/>
          <p:nvPr/>
        </p:nvSpPr>
        <p:spPr>
          <a:xfrm>
            <a:off x="583500" y="1103050"/>
            <a:ext cx="8014500" cy="25650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2400"/>
              <a:buFont typeface="Arial"/>
              <a:buNone/>
            </a:pPr>
            <a:r>
              <a:rPr lang="en" sz="2400" b="1" i="0" u="sng" strike="noStrike" cap="none">
                <a:solidFill>
                  <a:schemeClr val="dk1"/>
                </a:solidFill>
                <a:latin typeface="Calibri"/>
                <a:ea typeface="Calibri"/>
                <a:cs typeface="Calibri"/>
                <a:sym typeface="Calibri"/>
              </a:rPr>
              <a:t>Example 1</a:t>
            </a:r>
            <a:r>
              <a:rPr lang="en" sz="2400" b="1" i="0" u="none" strike="noStrike" cap="none">
                <a:solidFill>
                  <a:schemeClr val="dk1"/>
                </a:solidFill>
                <a:latin typeface="Calibri"/>
                <a:ea typeface="Calibri"/>
                <a:cs typeface="Calibri"/>
                <a:sym typeface="Calibri"/>
              </a:rPr>
              <a:t>: </a:t>
            </a:r>
            <a:r>
              <a:rPr lang="en" sz="2400" b="0" i="0" u="none" strike="noStrike" cap="none">
                <a:solidFill>
                  <a:schemeClr val="dk1"/>
                </a:solidFill>
                <a:latin typeface="Calibri"/>
                <a:ea typeface="Calibri"/>
                <a:cs typeface="Calibri"/>
                <a:sym typeface="Calibri"/>
              </a:rPr>
              <a:t>Code to input a name, pass it as a parameter and print it concatenated with “Hello”.</a:t>
            </a: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298" name="Google Shape;298;p47"/>
          <p:cNvSpPr txBox="1"/>
          <p:nvPr/>
        </p:nvSpPr>
        <p:spPr>
          <a:xfrm>
            <a:off x="936700" y="4253925"/>
            <a:ext cx="7312500" cy="4266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en" sz="2200" b="1" i="0" u="none" strike="noStrike" cap="none">
                <a:solidFill>
                  <a:srgbClr val="4C1130"/>
                </a:solidFill>
                <a:latin typeface="Arial"/>
                <a:ea typeface="Arial"/>
                <a:cs typeface="Arial"/>
                <a:sym typeface="Arial"/>
              </a:rPr>
              <a:t>Java Code: Passing Parameter in Functions</a:t>
            </a:r>
            <a:endParaRPr sz="2200" b="1" i="0" u="none" strike="noStrike" cap="none">
              <a:solidFill>
                <a:srgbClr val="4C1130"/>
              </a:solidFill>
              <a:latin typeface="Arial"/>
              <a:ea typeface="Arial"/>
              <a:cs typeface="Arial"/>
              <a:sym typeface="Arial"/>
            </a:endParaRPr>
          </a:p>
        </p:txBody>
      </p:sp>
      <p:sp>
        <p:nvSpPr>
          <p:cNvPr id="299" name="Google Shape;299;p47"/>
          <p:cNvSpPr txBox="1"/>
          <p:nvPr/>
        </p:nvSpPr>
        <p:spPr>
          <a:xfrm>
            <a:off x="507300" y="14350"/>
            <a:ext cx="38925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1" i="0" u="none" strike="noStrike" cap="none">
                <a:solidFill>
                  <a:srgbClr val="FFFFFF"/>
                </a:solidFill>
                <a:latin typeface="Calibri"/>
                <a:ea typeface="Calibri"/>
                <a:cs typeface="Calibri"/>
                <a:sym typeface="Calibri"/>
              </a:rPr>
              <a:t>Passing Parameters</a:t>
            </a:r>
            <a:endParaRPr sz="3000" b="1" i="0" u="none" strike="noStrike" cap="none">
              <a:solidFill>
                <a:srgbClr val="FFFFFF"/>
              </a:solidFill>
              <a:latin typeface="Calibri"/>
              <a:ea typeface="Calibri"/>
              <a:cs typeface="Calibri"/>
              <a:sym typeface="Calibri"/>
            </a:endParaRPr>
          </a:p>
        </p:txBody>
      </p:sp>
      <p:pic>
        <p:nvPicPr>
          <p:cNvPr id="300" name="Google Shape;300;p47"/>
          <p:cNvPicPr preferRelativeResize="0"/>
          <p:nvPr/>
        </p:nvPicPr>
        <p:blipFill rotWithShape="1">
          <a:blip r:embed="rId3">
            <a:alphaModFix/>
          </a:blip>
          <a:srcRect l="15044" t="31313" r="43612" b="39995"/>
          <a:stretch/>
        </p:blipFill>
        <p:spPr>
          <a:xfrm>
            <a:off x="2231975" y="2292875"/>
            <a:ext cx="4680059" cy="1825976"/>
          </a:xfrm>
          <a:prstGeom prst="rect">
            <a:avLst/>
          </a:prstGeom>
          <a:noFill/>
          <a:ln w="38100" cap="flat" cmpd="sng">
            <a:solidFill>
              <a:srgbClr val="0000FF"/>
            </a:solidFill>
            <a:prstDash val="solid"/>
            <a:round/>
            <a:headEnd type="none" w="sm" len="sm"/>
            <a:tailEnd type="none" w="sm" len="sm"/>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04"/>
        <p:cNvGrpSpPr/>
        <p:nvPr/>
      </p:nvGrpSpPr>
      <p:grpSpPr>
        <a:xfrm>
          <a:off x="0" y="0"/>
          <a:ext cx="0" cy="0"/>
          <a:chOff x="0" y="0"/>
          <a:chExt cx="0" cy="0"/>
        </a:xfrm>
      </p:grpSpPr>
      <p:sp>
        <p:nvSpPr>
          <p:cNvPr id="305" name="Google Shape;305;p48"/>
          <p:cNvSpPr txBox="1"/>
          <p:nvPr/>
        </p:nvSpPr>
        <p:spPr>
          <a:xfrm>
            <a:off x="583500" y="1103050"/>
            <a:ext cx="8014500" cy="2565000"/>
          </a:xfrm>
          <a:prstGeom prst="rect">
            <a:avLst/>
          </a:prstGeom>
          <a:noFill/>
          <a:ln>
            <a:noFill/>
          </a:ln>
        </p:spPr>
        <p:txBody>
          <a:bodyPr spcFirstLastPara="1" wrap="square" lIns="91425" tIns="91425" rIns="91425" bIns="91425" anchor="t" anchorCtr="0">
            <a:noAutofit/>
          </a:bodyPr>
          <a:lstStyle/>
          <a:p>
            <a:pPr marL="457200" marR="0" lvl="0" indent="-381000" algn="l" rtl="0">
              <a:lnSpc>
                <a:spcPct val="115000"/>
              </a:lnSpc>
              <a:spcBef>
                <a:spcPts val="0"/>
              </a:spcBef>
              <a:spcAft>
                <a:spcPts val="0"/>
              </a:spcAft>
              <a:buClr>
                <a:schemeClr val="dk1"/>
              </a:buClr>
              <a:buSzPts val="2400"/>
              <a:buFont typeface="Calibri"/>
              <a:buChar char="●"/>
            </a:pPr>
            <a:r>
              <a:rPr lang="en" sz="2400" b="0" i="0" u="none" strike="noStrike" cap="none">
                <a:solidFill>
                  <a:schemeClr val="dk1"/>
                </a:solidFill>
                <a:latin typeface="Calibri"/>
                <a:ea typeface="Calibri"/>
                <a:cs typeface="Calibri"/>
                <a:sym typeface="Calibri"/>
              </a:rPr>
              <a:t>A </a:t>
            </a:r>
            <a:r>
              <a:rPr lang="en" sz="2400" b="1" i="0" u="none" strike="noStrike" cap="none">
                <a:solidFill>
                  <a:schemeClr val="dk1"/>
                </a:solidFill>
                <a:latin typeface="Calibri"/>
                <a:ea typeface="Calibri"/>
                <a:cs typeface="Calibri"/>
                <a:sym typeface="Calibri"/>
              </a:rPr>
              <a:t>String value </a:t>
            </a:r>
            <a:r>
              <a:rPr lang="en" sz="2400" b="0" i="0" u="none" strike="noStrike" cap="none">
                <a:solidFill>
                  <a:schemeClr val="dk1"/>
                </a:solidFill>
                <a:latin typeface="Calibri"/>
                <a:ea typeface="Calibri"/>
                <a:cs typeface="Calibri"/>
                <a:sym typeface="Calibri"/>
              </a:rPr>
              <a:t>is taken as input from user and stored in </a:t>
            </a:r>
            <a:r>
              <a:rPr lang="en" sz="2400" b="1" i="0" u="none" strike="noStrike" cap="none">
                <a:solidFill>
                  <a:schemeClr val="dk1"/>
                </a:solidFill>
                <a:latin typeface="Calibri"/>
                <a:ea typeface="Calibri"/>
                <a:cs typeface="Calibri"/>
                <a:sym typeface="Calibri"/>
              </a:rPr>
              <a:t>variable name</a:t>
            </a:r>
            <a:r>
              <a:rPr lang="en" sz="2400" b="0" i="0" u="none" strike="noStrike" cap="none">
                <a:solidFill>
                  <a:schemeClr val="dk1"/>
                </a:solidFill>
                <a:latin typeface="Calibri"/>
                <a:ea typeface="Calibri"/>
                <a:cs typeface="Calibri"/>
                <a:sym typeface="Calibri"/>
              </a:rPr>
              <a:t>.</a:t>
            </a: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a:p>
            <a:pPr marL="457200" marR="0" lvl="0" indent="-381000" algn="l" rtl="0">
              <a:lnSpc>
                <a:spcPct val="115000"/>
              </a:lnSpc>
              <a:spcBef>
                <a:spcPts val="0"/>
              </a:spcBef>
              <a:spcAft>
                <a:spcPts val="0"/>
              </a:spcAft>
              <a:buClr>
                <a:schemeClr val="dk1"/>
              </a:buClr>
              <a:buSzPts val="2400"/>
              <a:buFont typeface="Calibri"/>
              <a:buChar char="●"/>
            </a:pPr>
            <a:r>
              <a:rPr lang="en" sz="2400" b="0" i="0" u="none" strike="noStrike" cap="none">
                <a:solidFill>
                  <a:schemeClr val="dk1"/>
                </a:solidFill>
                <a:latin typeface="Calibri"/>
                <a:ea typeface="Calibri"/>
                <a:cs typeface="Calibri"/>
                <a:sym typeface="Calibri"/>
              </a:rPr>
              <a:t>This </a:t>
            </a:r>
            <a:r>
              <a:rPr lang="en" sz="2400" b="1" i="0" u="none" strike="noStrike" cap="none">
                <a:solidFill>
                  <a:schemeClr val="dk1"/>
                </a:solidFill>
                <a:latin typeface="Calibri"/>
                <a:ea typeface="Calibri"/>
                <a:cs typeface="Calibri"/>
                <a:sym typeface="Calibri"/>
              </a:rPr>
              <a:t>variable </a:t>
            </a:r>
            <a:r>
              <a:rPr lang="en" sz="2400" b="0" i="0" u="none" strike="noStrike" cap="none">
                <a:solidFill>
                  <a:schemeClr val="dk1"/>
                </a:solidFill>
                <a:latin typeface="Calibri"/>
                <a:ea typeface="Calibri"/>
                <a:cs typeface="Calibri"/>
                <a:sym typeface="Calibri"/>
              </a:rPr>
              <a:t>named</a:t>
            </a:r>
            <a:r>
              <a:rPr lang="en" sz="2400" b="1" i="0" u="none" strike="noStrike" cap="none">
                <a:solidFill>
                  <a:schemeClr val="dk1"/>
                </a:solidFill>
                <a:latin typeface="Calibri"/>
                <a:ea typeface="Calibri"/>
                <a:cs typeface="Calibri"/>
                <a:sym typeface="Calibri"/>
              </a:rPr>
              <a:t> name </a:t>
            </a:r>
            <a:r>
              <a:rPr lang="en" sz="2400" b="0" i="0" u="none" strike="noStrike" cap="none">
                <a:solidFill>
                  <a:schemeClr val="dk1"/>
                </a:solidFill>
                <a:latin typeface="Calibri"/>
                <a:ea typeface="Calibri"/>
                <a:cs typeface="Calibri"/>
                <a:sym typeface="Calibri"/>
              </a:rPr>
              <a:t>is passed as parameter inside parentheses when </a:t>
            </a:r>
            <a:r>
              <a:rPr lang="en" sz="2400" b="1" i="0" u="none" strike="noStrike" cap="none">
                <a:solidFill>
                  <a:schemeClr val="dk1"/>
                </a:solidFill>
                <a:latin typeface="Calibri"/>
                <a:ea typeface="Calibri"/>
                <a:cs typeface="Calibri"/>
                <a:sym typeface="Calibri"/>
              </a:rPr>
              <a:t>printGreeting() function </a:t>
            </a:r>
            <a:r>
              <a:rPr lang="en" sz="2400" b="0" i="0" u="none" strike="noStrike" cap="none">
                <a:solidFill>
                  <a:schemeClr val="dk1"/>
                </a:solidFill>
                <a:latin typeface="Calibri"/>
                <a:ea typeface="Calibri"/>
                <a:cs typeface="Calibri"/>
                <a:sym typeface="Calibri"/>
              </a:rPr>
              <a:t>is called.</a:t>
            </a: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a:p>
            <a:pPr marL="457200" marR="0" lvl="0" indent="-381000" algn="l" rtl="0">
              <a:lnSpc>
                <a:spcPct val="115000"/>
              </a:lnSpc>
              <a:spcBef>
                <a:spcPts val="0"/>
              </a:spcBef>
              <a:spcAft>
                <a:spcPts val="0"/>
              </a:spcAft>
              <a:buClr>
                <a:schemeClr val="dk1"/>
              </a:buClr>
              <a:buSzPts val="2400"/>
              <a:buFont typeface="Calibri"/>
              <a:buChar char="●"/>
            </a:pPr>
            <a:r>
              <a:rPr lang="en" sz="2400" b="0" i="0" u="none" strike="noStrike" cap="none">
                <a:solidFill>
                  <a:schemeClr val="dk1"/>
                </a:solidFill>
                <a:latin typeface="Calibri"/>
                <a:ea typeface="Calibri"/>
                <a:cs typeface="Calibri"/>
                <a:sym typeface="Calibri"/>
              </a:rPr>
              <a:t>While defining the </a:t>
            </a:r>
            <a:r>
              <a:rPr lang="en" sz="2400" b="1" i="0" u="none" strike="noStrike" cap="none">
                <a:solidFill>
                  <a:schemeClr val="dk1"/>
                </a:solidFill>
                <a:latin typeface="Calibri"/>
                <a:ea typeface="Calibri"/>
                <a:cs typeface="Calibri"/>
                <a:sym typeface="Calibri"/>
              </a:rPr>
              <a:t>printGreeting() function</a:t>
            </a:r>
            <a:r>
              <a:rPr lang="en" sz="2400" b="0" i="0" u="none" strike="noStrike" cap="none">
                <a:solidFill>
                  <a:schemeClr val="dk1"/>
                </a:solidFill>
                <a:latin typeface="Calibri"/>
                <a:ea typeface="Calibri"/>
                <a:cs typeface="Calibri"/>
                <a:sym typeface="Calibri"/>
              </a:rPr>
              <a:t>, </a:t>
            </a:r>
            <a:r>
              <a:rPr lang="en" sz="2400" b="1" i="0" u="none" strike="noStrike" cap="none">
                <a:solidFill>
                  <a:schemeClr val="dk1"/>
                </a:solidFill>
                <a:latin typeface="Calibri"/>
                <a:ea typeface="Calibri"/>
                <a:cs typeface="Calibri"/>
                <a:sym typeface="Calibri"/>
              </a:rPr>
              <a:t>another String variable </a:t>
            </a:r>
            <a:r>
              <a:rPr lang="en" sz="2400" b="0" i="0" u="none" strike="noStrike" cap="none">
                <a:solidFill>
                  <a:schemeClr val="dk1"/>
                </a:solidFill>
                <a:latin typeface="Calibri"/>
                <a:ea typeface="Calibri"/>
                <a:cs typeface="Calibri"/>
                <a:sym typeface="Calibri"/>
              </a:rPr>
              <a:t>named </a:t>
            </a:r>
            <a:r>
              <a:rPr lang="en" sz="2400" b="1" i="0" u="none" strike="noStrike" cap="none">
                <a:solidFill>
                  <a:schemeClr val="dk1"/>
                </a:solidFill>
                <a:latin typeface="Calibri"/>
                <a:ea typeface="Calibri"/>
                <a:cs typeface="Calibri"/>
                <a:sym typeface="Calibri"/>
              </a:rPr>
              <a:t>name </a:t>
            </a:r>
            <a:r>
              <a:rPr lang="en" sz="2400" b="0" i="0" u="none" strike="noStrike" cap="none">
                <a:solidFill>
                  <a:schemeClr val="dk1"/>
                </a:solidFill>
                <a:latin typeface="Calibri"/>
                <a:ea typeface="Calibri"/>
                <a:cs typeface="Calibri"/>
                <a:sym typeface="Calibri"/>
              </a:rPr>
              <a:t>is defined which will act as a </a:t>
            </a:r>
            <a:r>
              <a:rPr lang="en" sz="2400" b="1" i="0" u="none" strike="noStrike" cap="none">
                <a:solidFill>
                  <a:schemeClr val="dk1"/>
                </a:solidFill>
                <a:latin typeface="Calibri"/>
                <a:ea typeface="Calibri"/>
                <a:cs typeface="Calibri"/>
                <a:sym typeface="Calibri"/>
              </a:rPr>
              <a:t>local variable </a:t>
            </a:r>
            <a:r>
              <a:rPr lang="en" sz="2400" b="0" i="0" u="none" strike="noStrike" cap="none">
                <a:solidFill>
                  <a:schemeClr val="dk1"/>
                </a:solidFill>
                <a:latin typeface="Calibri"/>
                <a:ea typeface="Calibri"/>
                <a:cs typeface="Calibri"/>
                <a:sym typeface="Calibri"/>
              </a:rPr>
              <a:t>to this function.</a:t>
            </a: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306" name="Google Shape;306;p48"/>
          <p:cNvSpPr/>
          <p:nvPr/>
        </p:nvSpPr>
        <p:spPr>
          <a:xfrm>
            <a:off x="7611909" y="303609"/>
            <a:ext cx="909900" cy="243000"/>
          </a:xfrm>
          <a:prstGeom prst="rect">
            <a:avLst/>
          </a:pr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07" name="Google Shape;307;p48"/>
          <p:cNvSpPr/>
          <p:nvPr/>
        </p:nvSpPr>
        <p:spPr>
          <a:xfrm>
            <a:off x="0" y="0"/>
            <a:ext cx="9144000" cy="636905"/>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08" name="Google Shape;308;p48"/>
          <p:cNvSpPr txBox="1"/>
          <p:nvPr/>
        </p:nvSpPr>
        <p:spPr>
          <a:xfrm>
            <a:off x="507300" y="14350"/>
            <a:ext cx="29217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endParaRPr sz="3000" b="1" i="0" u="none" strike="noStrike" cap="none">
              <a:solidFill>
                <a:srgbClr val="FFFFFF"/>
              </a:solidFill>
              <a:latin typeface="Calibri"/>
              <a:ea typeface="Calibri"/>
              <a:cs typeface="Calibri"/>
              <a:sym typeface="Calibri"/>
            </a:endParaRPr>
          </a:p>
        </p:txBody>
      </p:sp>
      <p:sp>
        <p:nvSpPr>
          <p:cNvPr id="309" name="Google Shape;309;p48"/>
          <p:cNvSpPr txBox="1"/>
          <p:nvPr/>
        </p:nvSpPr>
        <p:spPr>
          <a:xfrm>
            <a:off x="507300" y="14350"/>
            <a:ext cx="38925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1" i="0" u="none" strike="noStrike" cap="none">
                <a:solidFill>
                  <a:srgbClr val="FFFFFF"/>
                </a:solidFill>
                <a:latin typeface="Calibri"/>
                <a:ea typeface="Calibri"/>
                <a:cs typeface="Calibri"/>
                <a:sym typeface="Calibri"/>
              </a:rPr>
              <a:t>Passing Parameters</a:t>
            </a:r>
            <a:endParaRPr sz="3000" b="1" i="0" u="none" strike="noStrike" cap="none">
              <a:solidFill>
                <a:srgbClr val="FFFFFF"/>
              </a:solidFill>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13"/>
        <p:cNvGrpSpPr/>
        <p:nvPr/>
      </p:nvGrpSpPr>
      <p:grpSpPr>
        <a:xfrm>
          <a:off x="0" y="0"/>
          <a:ext cx="0" cy="0"/>
          <a:chOff x="0" y="0"/>
          <a:chExt cx="0" cy="0"/>
        </a:xfrm>
      </p:grpSpPr>
      <p:sp>
        <p:nvSpPr>
          <p:cNvPr id="314" name="Google Shape;314;p49"/>
          <p:cNvSpPr txBox="1"/>
          <p:nvPr/>
        </p:nvSpPr>
        <p:spPr>
          <a:xfrm>
            <a:off x="583500" y="1103050"/>
            <a:ext cx="8014500" cy="2565000"/>
          </a:xfrm>
          <a:prstGeom prst="rect">
            <a:avLst/>
          </a:prstGeom>
          <a:noFill/>
          <a:ln>
            <a:noFill/>
          </a:ln>
        </p:spPr>
        <p:txBody>
          <a:bodyPr spcFirstLastPara="1" wrap="square" lIns="91425" tIns="91425" rIns="91425" bIns="91425" anchor="t" anchorCtr="0">
            <a:noAutofit/>
          </a:bodyPr>
          <a:lstStyle/>
          <a:p>
            <a:pPr marL="457200" marR="0" lvl="0" indent="-381000" algn="l" rtl="0">
              <a:lnSpc>
                <a:spcPct val="115000"/>
              </a:lnSpc>
              <a:spcBef>
                <a:spcPts val="0"/>
              </a:spcBef>
              <a:spcAft>
                <a:spcPts val="0"/>
              </a:spcAft>
              <a:buClr>
                <a:schemeClr val="dk1"/>
              </a:buClr>
              <a:buSzPts val="2400"/>
              <a:buFont typeface="Calibri"/>
              <a:buChar char="●"/>
            </a:pPr>
            <a:r>
              <a:rPr lang="en" sz="2400" b="0" i="0" u="none" strike="noStrike" cap="none">
                <a:solidFill>
                  <a:schemeClr val="dk1"/>
                </a:solidFill>
                <a:latin typeface="Calibri"/>
                <a:ea typeface="Calibri"/>
                <a:cs typeface="Calibri"/>
                <a:sym typeface="Calibri"/>
              </a:rPr>
              <a:t>This variable is different from the previous </a:t>
            </a:r>
            <a:r>
              <a:rPr lang="en" sz="1900" b="1" i="0" u="none" strike="noStrike" cap="none">
                <a:solidFill>
                  <a:schemeClr val="dk1"/>
                </a:solidFill>
                <a:latin typeface="Courier New"/>
                <a:ea typeface="Courier New"/>
                <a:cs typeface="Courier New"/>
                <a:sym typeface="Courier New"/>
              </a:rPr>
              <a:t>name</a:t>
            </a:r>
            <a:r>
              <a:rPr lang="en" sz="2400" b="0" i="0" u="none" strike="noStrike" cap="none">
                <a:solidFill>
                  <a:schemeClr val="dk1"/>
                </a:solidFill>
                <a:latin typeface="Calibri"/>
                <a:ea typeface="Calibri"/>
                <a:cs typeface="Calibri"/>
                <a:sym typeface="Calibri"/>
              </a:rPr>
              <a:t> variable. </a:t>
            </a: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a:p>
            <a:pPr marL="457200" marR="0" lvl="0" indent="-381000" algn="l" rtl="0">
              <a:lnSpc>
                <a:spcPct val="115000"/>
              </a:lnSpc>
              <a:spcBef>
                <a:spcPts val="0"/>
              </a:spcBef>
              <a:spcAft>
                <a:spcPts val="0"/>
              </a:spcAft>
              <a:buClr>
                <a:schemeClr val="dk1"/>
              </a:buClr>
              <a:buSzPts val="2400"/>
              <a:buFont typeface="Calibri"/>
              <a:buChar char="●"/>
            </a:pPr>
            <a:r>
              <a:rPr lang="en" sz="2400" b="1" i="0" u="none" strike="noStrike" cap="none">
                <a:solidFill>
                  <a:schemeClr val="dk1"/>
                </a:solidFill>
                <a:latin typeface="Calibri"/>
                <a:ea typeface="Calibri"/>
                <a:cs typeface="Calibri"/>
                <a:sym typeface="Calibri"/>
              </a:rPr>
              <a:t>Note that it is not compulsory to declare this variable with the same name as the parameter variable</a:t>
            </a:r>
            <a:r>
              <a:rPr lang="en" sz="2400" b="0" i="0" u="none" strike="noStrike" cap="none">
                <a:solidFill>
                  <a:schemeClr val="dk1"/>
                </a:solidFill>
                <a:latin typeface="Calibri"/>
                <a:ea typeface="Calibri"/>
                <a:cs typeface="Calibri"/>
                <a:sym typeface="Calibri"/>
              </a:rPr>
              <a:t>. </a:t>
            </a: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a:p>
            <a:pPr marL="457200" marR="0" lvl="0" indent="-381000" algn="l" rtl="0">
              <a:lnSpc>
                <a:spcPct val="115000"/>
              </a:lnSpc>
              <a:spcBef>
                <a:spcPts val="0"/>
              </a:spcBef>
              <a:spcAft>
                <a:spcPts val="0"/>
              </a:spcAft>
              <a:buClr>
                <a:schemeClr val="dk1"/>
              </a:buClr>
              <a:buSzPts val="2400"/>
              <a:buFont typeface="Calibri"/>
              <a:buChar char="●"/>
            </a:pPr>
            <a:r>
              <a:rPr lang="en" sz="2400" b="0" i="0" u="none" strike="noStrike" cap="none">
                <a:solidFill>
                  <a:schemeClr val="dk1"/>
                </a:solidFill>
                <a:latin typeface="Calibri"/>
                <a:ea typeface="Calibri"/>
                <a:cs typeface="Calibri"/>
                <a:sym typeface="Calibri"/>
              </a:rPr>
              <a:t>Now, this name variable will collect the value of previous name variable which was passed as the parameter. </a:t>
            </a: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315" name="Google Shape;315;p49"/>
          <p:cNvSpPr/>
          <p:nvPr/>
        </p:nvSpPr>
        <p:spPr>
          <a:xfrm>
            <a:off x="7611909" y="303609"/>
            <a:ext cx="909900" cy="243000"/>
          </a:xfrm>
          <a:prstGeom prst="rect">
            <a:avLst/>
          </a:pr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16" name="Google Shape;316;p49"/>
          <p:cNvSpPr/>
          <p:nvPr/>
        </p:nvSpPr>
        <p:spPr>
          <a:xfrm>
            <a:off x="0" y="0"/>
            <a:ext cx="9144000" cy="636905"/>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17" name="Google Shape;317;p49"/>
          <p:cNvSpPr txBox="1"/>
          <p:nvPr/>
        </p:nvSpPr>
        <p:spPr>
          <a:xfrm>
            <a:off x="507300" y="14350"/>
            <a:ext cx="29217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endParaRPr sz="3000" b="1" i="0" u="none" strike="noStrike" cap="none">
              <a:solidFill>
                <a:srgbClr val="FFFFFF"/>
              </a:solidFill>
              <a:latin typeface="Calibri"/>
              <a:ea typeface="Calibri"/>
              <a:cs typeface="Calibri"/>
              <a:sym typeface="Calibri"/>
            </a:endParaRPr>
          </a:p>
        </p:txBody>
      </p:sp>
      <p:sp>
        <p:nvSpPr>
          <p:cNvPr id="318" name="Google Shape;318;p49"/>
          <p:cNvSpPr txBox="1"/>
          <p:nvPr/>
        </p:nvSpPr>
        <p:spPr>
          <a:xfrm>
            <a:off x="507300" y="14350"/>
            <a:ext cx="38925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1" i="0" u="none" strike="noStrike" cap="none">
                <a:solidFill>
                  <a:srgbClr val="FFFFFF"/>
                </a:solidFill>
                <a:latin typeface="Calibri"/>
                <a:ea typeface="Calibri"/>
                <a:cs typeface="Calibri"/>
                <a:sym typeface="Calibri"/>
              </a:rPr>
              <a:t>Passing Parameters</a:t>
            </a:r>
            <a:endParaRPr sz="3000" b="1" i="0" u="none" strike="noStrike" cap="none">
              <a:solidFill>
                <a:srgbClr val="FFFFFF"/>
              </a:solidFill>
              <a:latin typeface="Calibri"/>
              <a:ea typeface="Calibri"/>
              <a:cs typeface="Calibri"/>
              <a:sym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22"/>
        <p:cNvGrpSpPr/>
        <p:nvPr/>
      </p:nvGrpSpPr>
      <p:grpSpPr>
        <a:xfrm>
          <a:off x="0" y="0"/>
          <a:ext cx="0" cy="0"/>
          <a:chOff x="0" y="0"/>
          <a:chExt cx="0" cy="0"/>
        </a:xfrm>
      </p:grpSpPr>
      <p:sp>
        <p:nvSpPr>
          <p:cNvPr id="323" name="Google Shape;323;p50"/>
          <p:cNvSpPr/>
          <p:nvPr/>
        </p:nvSpPr>
        <p:spPr>
          <a:xfrm>
            <a:off x="7611909" y="303609"/>
            <a:ext cx="909900" cy="243000"/>
          </a:xfrm>
          <a:prstGeom prst="rect">
            <a:avLst/>
          </a:pr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24" name="Google Shape;324;p50"/>
          <p:cNvSpPr/>
          <p:nvPr/>
        </p:nvSpPr>
        <p:spPr>
          <a:xfrm>
            <a:off x="0" y="0"/>
            <a:ext cx="9144000" cy="636905"/>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25" name="Google Shape;325;p50"/>
          <p:cNvSpPr txBox="1"/>
          <p:nvPr/>
        </p:nvSpPr>
        <p:spPr>
          <a:xfrm>
            <a:off x="507300" y="14350"/>
            <a:ext cx="29217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endParaRPr sz="3000" b="1" i="0" u="none" strike="noStrike" cap="none">
              <a:solidFill>
                <a:srgbClr val="FFFFFF"/>
              </a:solidFill>
              <a:latin typeface="Calibri"/>
              <a:ea typeface="Calibri"/>
              <a:cs typeface="Calibri"/>
              <a:sym typeface="Calibri"/>
            </a:endParaRPr>
          </a:p>
        </p:txBody>
      </p:sp>
      <p:sp>
        <p:nvSpPr>
          <p:cNvPr id="326" name="Google Shape;326;p50"/>
          <p:cNvSpPr txBox="1"/>
          <p:nvPr/>
        </p:nvSpPr>
        <p:spPr>
          <a:xfrm>
            <a:off x="583500" y="1103050"/>
            <a:ext cx="8014500" cy="2565000"/>
          </a:xfrm>
          <a:prstGeom prst="rect">
            <a:avLst/>
          </a:prstGeom>
          <a:noFill/>
          <a:ln>
            <a:noFill/>
          </a:ln>
        </p:spPr>
        <p:txBody>
          <a:bodyPr spcFirstLastPara="1" wrap="square" lIns="91425" tIns="91425" rIns="91425" bIns="91425" anchor="t" anchorCtr="0">
            <a:noAutofit/>
          </a:bodyPr>
          <a:lstStyle/>
          <a:p>
            <a:pPr marL="457200" marR="0" lvl="0" indent="-381000" algn="l" rtl="0">
              <a:lnSpc>
                <a:spcPct val="115000"/>
              </a:lnSpc>
              <a:spcBef>
                <a:spcPts val="0"/>
              </a:spcBef>
              <a:spcAft>
                <a:spcPts val="0"/>
              </a:spcAft>
              <a:buClr>
                <a:schemeClr val="dk1"/>
              </a:buClr>
              <a:buSzPts val="2400"/>
              <a:buFont typeface="Calibri"/>
              <a:buChar char="●"/>
            </a:pPr>
            <a:r>
              <a:rPr lang="en" sz="2400" b="0" i="0" u="none" strike="noStrike" cap="none">
                <a:solidFill>
                  <a:schemeClr val="dk1"/>
                </a:solidFill>
                <a:latin typeface="Calibri"/>
                <a:ea typeface="Calibri"/>
                <a:cs typeface="Calibri"/>
                <a:sym typeface="Calibri"/>
              </a:rPr>
              <a:t>The definition of the function is that it will </a:t>
            </a:r>
            <a:r>
              <a:rPr lang="en" sz="2400" b="1" i="0" u="none" strike="noStrike" cap="none">
                <a:solidFill>
                  <a:schemeClr val="dk1"/>
                </a:solidFill>
                <a:latin typeface="Calibri"/>
                <a:ea typeface="Calibri"/>
                <a:cs typeface="Calibri"/>
                <a:sym typeface="Calibri"/>
              </a:rPr>
              <a:t>concatenate the value </a:t>
            </a:r>
            <a:r>
              <a:rPr lang="en" sz="2400" b="0" i="0" u="none" strike="noStrike" cap="none">
                <a:solidFill>
                  <a:schemeClr val="dk1"/>
                </a:solidFill>
                <a:latin typeface="Calibri"/>
                <a:ea typeface="Calibri"/>
                <a:cs typeface="Calibri"/>
                <a:sym typeface="Calibri"/>
              </a:rPr>
              <a:t>stored in local variable</a:t>
            </a:r>
            <a:r>
              <a:rPr lang="en" sz="2400" b="1" i="0" u="none" strike="noStrike" cap="none">
                <a:solidFill>
                  <a:schemeClr val="dk1"/>
                </a:solidFill>
                <a:latin typeface="Calibri"/>
                <a:ea typeface="Calibri"/>
                <a:cs typeface="Calibri"/>
                <a:sym typeface="Calibri"/>
              </a:rPr>
              <a:t> </a:t>
            </a:r>
            <a:r>
              <a:rPr lang="en" sz="1900" b="1" i="0" u="none" strike="noStrike" cap="none">
                <a:solidFill>
                  <a:schemeClr val="dk1"/>
                </a:solidFill>
                <a:latin typeface="Courier New"/>
                <a:ea typeface="Courier New"/>
                <a:cs typeface="Courier New"/>
                <a:sym typeface="Courier New"/>
              </a:rPr>
              <a:t>name</a:t>
            </a:r>
            <a:r>
              <a:rPr lang="en" sz="2400" b="1" i="0" u="none" strike="noStrike" cap="none">
                <a:solidFill>
                  <a:schemeClr val="dk1"/>
                </a:solidFill>
                <a:latin typeface="Calibri"/>
                <a:ea typeface="Calibri"/>
                <a:cs typeface="Calibri"/>
                <a:sym typeface="Calibri"/>
              </a:rPr>
              <a:t> </a:t>
            </a:r>
            <a:r>
              <a:rPr lang="en" sz="2400" b="0" i="0" u="none" strike="noStrike" cap="none">
                <a:solidFill>
                  <a:schemeClr val="dk1"/>
                </a:solidFill>
                <a:latin typeface="Calibri"/>
                <a:ea typeface="Calibri"/>
                <a:cs typeface="Calibri"/>
                <a:sym typeface="Calibri"/>
              </a:rPr>
              <a:t>with </a:t>
            </a:r>
            <a:r>
              <a:rPr lang="en" sz="2400" b="1" i="0" u="none" strike="noStrike" cap="none">
                <a:solidFill>
                  <a:schemeClr val="dk1"/>
                </a:solidFill>
                <a:latin typeface="Calibri"/>
                <a:ea typeface="Calibri"/>
                <a:cs typeface="Calibri"/>
                <a:sym typeface="Calibri"/>
              </a:rPr>
              <a:t>“</a:t>
            </a:r>
            <a:r>
              <a:rPr lang="en" sz="1900" b="1" i="0" u="none" strike="noStrike" cap="none">
                <a:solidFill>
                  <a:schemeClr val="dk1"/>
                </a:solidFill>
                <a:latin typeface="Courier New"/>
                <a:ea typeface="Courier New"/>
                <a:cs typeface="Courier New"/>
                <a:sym typeface="Courier New"/>
              </a:rPr>
              <a:t>Hello </a:t>
            </a:r>
            <a:r>
              <a:rPr lang="en" sz="2400" b="1" i="0" u="none" strike="noStrike" cap="none">
                <a:solidFill>
                  <a:schemeClr val="dk1"/>
                </a:solidFill>
                <a:latin typeface="Calibri"/>
                <a:ea typeface="Calibri"/>
                <a:cs typeface="Calibri"/>
                <a:sym typeface="Calibri"/>
              </a:rPr>
              <a:t>” </a:t>
            </a:r>
            <a:r>
              <a:rPr lang="en" sz="2400" b="0" i="0" u="none" strike="noStrike" cap="none">
                <a:solidFill>
                  <a:schemeClr val="dk1"/>
                </a:solidFill>
                <a:latin typeface="Calibri"/>
                <a:ea typeface="Calibri"/>
                <a:cs typeface="Calibri"/>
                <a:sym typeface="Calibri"/>
              </a:rPr>
              <a:t>and then print it.</a:t>
            </a:r>
            <a:endParaRPr sz="2400" b="0" i="0" u="none" strike="noStrike" cap="none">
              <a:solidFill>
                <a:schemeClr val="dk1"/>
              </a:solidFill>
              <a:latin typeface="Calibri"/>
              <a:ea typeface="Calibri"/>
              <a:cs typeface="Calibri"/>
              <a:sym typeface="Calibri"/>
            </a:endParaRPr>
          </a:p>
          <a:p>
            <a:pPr marL="457200" marR="0" lvl="0" indent="0" algn="l" rtl="0">
              <a:lnSpc>
                <a:spcPct val="115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a:p>
            <a:pPr marL="457200" marR="0" lvl="0" indent="-381000" algn="l" rtl="0">
              <a:lnSpc>
                <a:spcPct val="115000"/>
              </a:lnSpc>
              <a:spcBef>
                <a:spcPts val="0"/>
              </a:spcBef>
              <a:spcAft>
                <a:spcPts val="0"/>
              </a:spcAft>
              <a:buClr>
                <a:schemeClr val="dk1"/>
              </a:buClr>
              <a:buSzPts val="2400"/>
              <a:buFont typeface="Calibri"/>
              <a:buChar char="●"/>
            </a:pPr>
            <a:r>
              <a:rPr lang="en" sz="2400" b="0" i="0" u="none" strike="noStrike" cap="none">
                <a:solidFill>
                  <a:schemeClr val="dk1"/>
                </a:solidFill>
                <a:latin typeface="Calibri"/>
                <a:ea typeface="Calibri"/>
                <a:cs typeface="Calibri"/>
                <a:sym typeface="Calibri"/>
              </a:rPr>
              <a:t>So, in the end, whatever </a:t>
            </a:r>
            <a:r>
              <a:rPr lang="en" sz="1900" b="1" i="0" u="none" strike="noStrike" cap="none">
                <a:solidFill>
                  <a:schemeClr val="dk1"/>
                </a:solidFill>
                <a:latin typeface="Courier New"/>
                <a:ea typeface="Courier New"/>
                <a:cs typeface="Courier New"/>
                <a:sym typeface="Courier New"/>
              </a:rPr>
              <a:t>String</a:t>
            </a:r>
            <a:r>
              <a:rPr lang="en" sz="2400" b="1" i="0" u="none" strike="noStrike" cap="none">
                <a:solidFill>
                  <a:schemeClr val="dk1"/>
                </a:solidFill>
                <a:latin typeface="Calibri"/>
                <a:ea typeface="Calibri"/>
                <a:cs typeface="Calibri"/>
                <a:sym typeface="Calibri"/>
              </a:rPr>
              <a:t> value </a:t>
            </a:r>
            <a:r>
              <a:rPr lang="en" sz="2400" b="0" i="0" u="none" strike="noStrike" cap="none">
                <a:solidFill>
                  <a:schemeClr val="dk1"/>
                </a:solidFill>
                <a:latin typeface="Calibri"/>
                <a:ea typeface="Calibri"/>
                <a:cs typeface="Calibri"/>
                <a:sym typeface="Calibri"/>
              </a:rPr>
              <a:t>was given </a:t>
            </a:r>
            <a:r>
              <a:rPr lang="en" sz="2400" b="1" i="0" u="none" strike="noStrike" cap="none">
                <a:solidFill>
                  <a:schemeClr val="dk1"/>
                </a:solidFill>
                <a:latin typeface="Calibri"/>
                <a:ea typeface="Calibri"/>
                <a:cs typeface="Calibri"/>
                <a:sym typeface="Calibri"/>
              </a:rPr>
              <a:t>as input by the user </a:t>
            </a:r>
            <a:r>
              <a:rPr lang="en" sz="2400" b="0" i="0" u="none" strike="noStrike" cap="none">
                <a:solidFill>
                  <a:schemeClr val="dk1"/>
                </a:solidFill>
                <a:latin typeface="Calibri"/>
                <a:ea typeface="Calibri"/>
                <a:cs typeface="Calibri"/>
                <a:sym typeface="Calibri"/>
              </a:rPr>
              <a:t>will be </a:t>
            </a:r>
            <a:r>
              <a:rPr lang="en" sz="2400" b="1" i="0" u="none" strike="noStrike" cap="none">
                <a:solidFill>
                  <a:schemeClr val="dk1"/>
                </a:solidFill>
                <a:latin typeface="Calibri"/>
                <a:ea typeface="Calibri"/>
                <a:cs typeface="Calibri"/>
                <a:sym typeface="Calibri"/>
              </a:rPr>
              <a:t>concatenated with “</a:t>
            </a:r>
            <a:r>
              <a:rPr lang="en" sz="1900" b="1" i="0" u="none" strike="noStrike" cap="none">
                <a:solidFill>
                  <a:schemeClr val="dk1"/>
                </a:solidFill>
                <a:latin typeface="Courier New"/>
                <a:ea typeface="Courier New"/>
                <a:cs typeface="Courier New"/>
                <a:sym typeface="Courier New"/>
              </a:rPr>
              <a:t>Hello</a:t>
            </a:r>
            <a:r>
              <a:rPr lang="en" sz="2400" b="1" i="0" u="none" strike="noStrike" cap="none">
                <a:solidFill>
                  <a:schemeClr val="dk1"/>
                </a:solidFill>
                <a:latin typeface="Calibri"/>
                <a:ea typeface="Calibri"/>
                <a:cs typeface="Calibri"/>
                <a:sym typeface="Calibri"/>
              </a:rPr>
              <a:t>” </a:t>
            </a:r>
            <a:r>
              <a:rPr lang="en" sz="2400" b="0" i="0" u="none" strike="noStrike" cap="none">
                <a:solidFill>
                  <a:schemeClr val="dk1"/>
                </a:solidFill>
                <a:latin typeface="Calibri"/>
                <a:ea typeface="Calibri"/>
                <a:cs typeface="Calibri"/>
                <a:sym typeface="Calibri"/>
              </a:rPr>
              <a:t>and then printed.</a:t>
            </a:r>
            <a:endParaRPr sz="2400" b="0" i="0" u="none" strike="noStrike" cap="none">
              <a:solidFill>
                <a:schemeClr val="dk1"/>
              </a:solidFill>
              <a:latin typeface="Calibri"/>
              <a:ea typeface="Calibri"/>
              <a:cs typeface="Calibri"/>
              <a:sym typeface="Calibri"/>
            </a:endParaRPr>
          </a:p>
          <a:p>
            <a:pPr marL="457200" marR="0" lvl="0" indent="0" algn="l" rtl="0">
              <a:lnSpc>
                <a:spcPct val="115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327" name="Google Shape;327;p50"/>
          <p:cNvSpPr txBox="1"/>
          <p:nvPr/>
        </p:nvSpPr>
        <p:spPr>
          <a:xfrm>
            <a:off x="507300" y="14350"/>
            <a:ext cx="38925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1" i="0" u="none" strike="noStrike" cap="none">
                <a:solidFill>
                  <a:srgbClr val="FFFFFF"/>
                </a:solidFill>
                <a:latin typeface="Calibri"/>
                <a:ea typeface="Calibri"/>
                <a:cs typeface="Calibri"/>
                <a:sym typeface="Calibri"/>
              </a:rPr>
              <a:t>Passing Parameters</a:t>
            </a:r>
            <a:endParaRPr sz="3000" b="1" i="0" u="none" strike="noStrike" cap="none">
              <a:solidFill>
                <a:srgbClr val="FFFFFF"/>
              </a:solidFill>
              <a:latin typeface="Calibri"/>
              <a:ea typeface="Calibri"/>
              <a:cs typeface="Calibri"/>
              <a:sym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31"/>
        <p:cNvGrpSpPr/>
        <p:nvPr/>
      </p:nvGrpSpPr>
      <p:grpSpPr>
        <a:xfrm>
          <a:off x="0" y="0"/>
          <a:ext cx="0" cy="0"/>
          <a:chOff x="0" y="0"/>
          <a:chExt cx="0" cy="0"/>
        </a:xfrm>
      </p:grpSpPr>
      <p:sp>
        <p:nvSpPr>
          <p:cNvPr id="332" name="Google Shape;332;p51"/>
          <p:cNvSpPr txBox="1"/>
          <p:nvPr/>
        </p:nvSpPr>
        <p:spPr>
          <a:xfrm>
            <a:off x="583500" y="1103050"/>
            <a:ext cx="8014500" cy="25650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2400"/>
              <a:buFont typeface="Arial"/>
              <a:buNone/>
            </a:pPr>
            <a:r>
              <a:rPr lang="en" sz="2400" b="1" i="0" u="none" strike="noStrike" cap="none">
                <a:solidFill>
                  <a:schemeClr val="dk1"/>
                </a:solidFill>
                <a:latin typeface="Calibri"/>
                <a:ea typeface="Calibri"/>
                <a:cs typeface="Calibri"/>
                <a:sym typeface="Calibri"/>
              </a:rPr>
              <a:t>Multiple parameters </a:t>
            </a:r>
            <a:r>
              <a:rPr lang="en" sz="2400" b="0" i="0" u="none" strike="noStrike" cap="none">
                <a:solidFill>
                  <a:schemeClr val="dk1"/>
                </a:solidFill>
                <a:latin typeface="Calibri"/>
                <a:ea typeface="Calibri"/>
                <a:cs typeface="Calibri"/>
                <a:sym typeface="Calibri"/>
              </a:rPr>
              <a:t>can also be passed in a function. </a:t>
            </a: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chemeClr val="dk1"/>
                </a:solidFill>
                <a:latin typeface="Calibri"/>
                <a:ea typeface="Calibri"/>
                <a:cs typeface="Calibri"/>
                <a:sym typeface="Calibri"/>
              </a:rPr>
              <a:t>For eg: </a:t>
            </a:r>
            <a:r>
              <a:rPr lang="en" sz="1900" b="1" i="0" u="none" strike="noStrike" cap="none">
                <a:solidFill>
                  <a:schemeClr val="dk1"/>
                </a:solidFill>
                <a:latin typeface="Courier New"/>
                <a:ea typeface="Courier New"/>
                <a:cs typeface="Courier New"/>
                <a:sym typeface="Courier New"/>
              </a:rPr>
              <a:t>public static void abc(int a, String b, char c) </a:t>
            </a:r>
            <a:endParaRPr sz="1900" b="0" i="0" u="none" strike="noStrike" cap="none">
              <a:solidFill>
                <a:schemeClr val="dk1"/>
              </a:solidFill>
              <a:latin typeface="Courier New"/>
              <a:ea typeface="Courier New"/>
              <a:cs typeface="Courier New"/>
              <a:sym typeface="Courier New"/>
            </a:endParaRPr>
          </a:p>
          <a:p>
            <a:pPr marL="914400" marR="0" lvl="0" indent="0" algn="l" rtl="0">
              <a:lnSpc>
                <a:spcPct val="115000"/>
              </a:lnSpc>
              <a:spcBef>
                <a:spcPts val="0"/>
              </a:spcBef>
              <a:spcAft>
                <a:spcPts val="0"/>
              </a:spcAft>
              <a:buClr>
                <a:srgbClr val="000000"/>
              </a:buClr>
              <a:buSzPts val="1900"/>
              <a:buFont typeface="Arial"/>
              <a:buNone/>
            </a:pPr>
            <a:r>
              <a:rPr lang="en" sz="1900" b="1" i="0" u="none" strike="noStrike" cap="none">
                <a:solidFill>
                  <a:schemeClr val="dk1"/>
                </a:solidFill>
                <a:latin typeface="Courier New"/>
                <a:ea typeface="Courier New"/>
                <a:cs typeface="Courier New"/>
                <a:sym typeface="Courier New"/>
              </a:rPr>
              <a:t>{</a:t>
            </a:r>
            <a:endParaRPr sz="1900" b="1" i="0" u="none" strike="noStrike" cap="none">
              <a:solidFill>
                <a:schemeClr val="dk1"/>
              </a:solidFill>
              <a:latin typeface="Courier New"/>
              <a:ea typeface="Courier New"/>
              <a:cs typeface="Courier New"/>
              <a:sym typeface="Courier New"/>
            </a:endParaRPr>
          </a:p>
          <a:p>
            <a:pPr marL="914400" marR="0" lvl="0" indent="0" algn="l" rtl="0">
              <a:lnSpc>
                <a:spcPct val="115000"/>
              </a:lnSpc>
              <a:spcBef>
                <a:spcPts val="0"/>
              </a:spcBef>
              <a:spcAft>
                <a:spcPts val="0"/>
              </a:spcAft>
              <a:buClr>
                <a:srgbClr val="000000"/>
              </a:buClr>
              <a:buSzPts val="1900"/>
              <a:buFont typeface="Arial"/>
              <a:buNone/>
            </a:pPr>
            <a:r>
              <a:rPr lang="en" sz="1900" b="0" i="0" u="none" strike="noStrike" cap="none">
                <a:solidFill>
                  <a:schemeClr val="dk1"/>
                </a:solidFill>
                <a:latin typeface="Courier New"/>
                <a:ea typeface="Courier New"/>
                <a:cs typeface="Courier New"/>
                <a:sym typeface="Courier New"/>
              </a:rPr>
              <a:t>// a, b, c are local variables to the function // abc</a:t>
            </a:r>
            <a:endParaRPr sz="1900" b="0" i="0" u="none" strike="noStrike" cap="none">
              <a:solidFill>
                <a:schemeClr val="dk1"/>
              </a:solidFill>
              <a:latin typeface="Courier New"/>
              <a:ea typeface="Courier New"/>
              <a:cs typeface="Courier New"/>
              <a:sym typeface="Courier New"/>
            </a:endParaRPr>
          </a:p>
          <a:p>
            <a:pPr marL="914400" marR="0" lvl="0" indent="0" algn="l" rtl="0">
              <a:lnSpc>
                <a:spcPct val="115000"/>
              </a:lnSpc>
              <a:spcBef>
                <a:spcPts val="0"/>
              </a:spcBef>
              <a:spcAft>
                <a:spcPts val="0"/>
              </a:spcAft>
              <a:buClr>
                <a:srgbClr val="000000"/>
              </a:buClr>
              <a:buSzPts val="1900"/>
              <a:buFont typeface="Arial"/>
              <a:buNone/>
            </a:pPr>
            <a:r>
              <a:rPr lang="en" sz="1900" b="1" i="0" u="none" strike="noStrike" cap="none">
                <a:solidFill>
                  <a:schemeClr val="dk1"/>
                </a:solidFill>
                <a:latin typeface="Courier New"/>
                <a:ea typeface="Courier New"/>
                <a:cs typeface="Courier New"/>
                <a:sym typeface="Courier New"/>
              </a:rPr>
              <a:t>}</a:t>
            </a:r>
            <a:endParaRPr sz="1900" b="1" i="0" u="none" strike="noStrike" cap="none">
              <a:solidFill>
                <a:schemeClr val="dk1"/>
              </a:solidFill>
              <a:latin typeface="Courier New"/>
              <a:ea typeface="Courier New"/>
              <a:cs typeface="Courier New"/>
              <a:sym typeface="Courier New"/>
            </a:endParaRPr>
          </a:p>
          <a:p>
            <a:pPr marL="0" marR="0" lvl="0" indent="0" algn="l" rtl="0">
              <a:lnSpc>
                <a:spcPct val="115000"/>
              </a:lnSpc>
              <a:spcBef>
                <a:spcPts val="0"/>
              </a:spcBef>
              <a:spcAft>
                <a:spcPts val="0"/>
              </a:spcAft>
              <a:buClr>
                <a:srgbClr val="000000"/>
              </a:buClr>
              <a:buSzPts val="1900"/>
              <a:buFont typeface="Arial"/>
              <a:buNone/>
            </a:pPr>
            <a:endParaRPr sz="1900" b="0" i="0" u="none" strike="noStrike" cap="none">
              <a:solidFill>
                <a:srgbClr val="000000"/>
              </a:solidFill>
              <a:latin typeface="Courier New"/>
              <a:ea typeface="Courier New"/>
              <a:cs typeface="Courier New"/>
              <a:sym typeface="Courier New"/>
            </a:endParaRPr>
          </a:p>
          <a:p>
            <a:pPr marL="914400" marR="0" lvl="0" indent="0" algn="l" rtl="0">
              <a:lnSpc>
                <a:spcPct val="115000"/>
              </a:lnSpc>
              <a:spcBef>
                <a:spcPts val="0"/>
              </a:spcBef>
              <a:spcAft>
                <a:spcPts val="0"/>
              </a:spcAft>
              <a:buClr>
                <a:srgbClr val="000000"/>
              </a:buClr>
              <a:buSzPts val="1900"/>
              <a:buFont typeface="Arial"/>
              <a:buNone/>
            </a:pPr>
            <a:r>
              <a:rPr lang="en" sz="1900" b="1" i="0" u="none" strike="noStrike" cap="none">
                <a:solidFill>
                  <a:srgbClr val="000000"/>
                </a:solidFill>
                <a:latin typeface="Courier New"/>
                <a:ea typeface="Courier New"/>
                <a:cs typeface="Courier New"/>
                <a:sym typeface="Courier New"/>
              </a:rPr>
              <a:t>abc(9, “Shivam”, ‘A’);  </a:t>
            </a:r>
            <a:endParaRPr sz="1900" b="1" i="0" u="none" strike="noStrike" cap="none">
              <a:solidFill>
                <a:srgbClr val="000000"/>
              </a:solidFill>
              <a:latin typeface="Courier New"/>
              <a:ea typeface="Courier New"/>
              <a:cs typeface="Courier New"/>
              <a:sym typeface="Courier New"/>
            </a:endParaRPr>
          </a:p>
          <a:p>
            <a:pPr marL="914400" marR="0" lvl="0" indent="0" algn="l" rtl="0">
              <a:lnSpc>
                <a:spcPct val="115000"/>
              </a:lnSpc>
              <a:spcBef>
                <a:spcPts val="0"/>
              </a:spcBef>
              <a:spcAft>
                <a:spcPts val="0"/>
              </a:spcAft>
              <a:buClr>
                <a:srgbClr val="000000"/>
              </a:buClr>
              <a:buSzPts val="1900"/>
              <a:buFont typeface="Arial"/>
              <a:buNone/>
            </a:pPr>
            <a:r>
              <a:rPr lang="en" sz="1900" b="0" i="0" u="none" strike="noStrike" cap="none">
                <a:solidFill>
                  <a:srgbClr val="000000"/>
                </a:solidFill>
                <a:latin typeface="Courier New"/>
                <a:ea typeface="Courier New"/>
                <a:cs typeface="Courier New"/>
                <a:sym typeface="Courier New"/>
              </a:rPr>
              <a:t>// calling function abc with 3 parameters</a:t>
            </a:r>
            <a:endParaRPr sz="1900" b="0" i="0" u="none" strike="noStrike" cap="none">
              <a:solidFill>
                <a:srgbClr val="000000"/>
              </a:solidFill>
              <a:latin typeface="Courier New"/>
              <a:ea typeface="Courier New"/>
              <a:cs typeface="Courier New"/>
              <a:sym typeface="Courier New"/>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333" name="Google Shape;333;p51"/>
          <p:cNvSpPr/>
          <p:nvPr/>
        </p:nvSpPr>
        <p:spPr>
          <a:xfrm>
            <a:off x="7611909" y="303609"/>
            <a:ext cx="909900" cy="243000"/>
          </a:xfrm>
          <a:prstGeom prst="rect">
            <a:avLst/>
          </a:pr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34" name="Google Shape;334;p51"/>
          <p:cNvSpPr/>
          <p:nvPr/>
        </p:nvSpPr>
        <p:spPr>
          <a:xfrm>
            <a:off x="0" y="0"/>
            <a:ext cx="9144000" cy="636905"/>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35" name="Google Shape;335;p51"/>
          <p:cNvSpPr txBox="1"/>
          <p:nvPr/>
        </p:nvSpPr>
        <p:spPr>
          <a:xfrm>
            <a:off x="507300" y="14350"/>
            <a:ext cx="29217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endParaRPr sz="3000" b="1" i="0" u="none" strike="noStrike" cap="none">
              <a:solidFill>
                <a:srgbClr val="FFFFFF"/>
              </a:solidFill>
              <a:latin typeface="Calibri"/>
              <a:ea typeface="Calibri"/>
              <a:cs typeface="Calibri"/>
              <a:sym typeface="Calibri"/>
            </a:endParaRPr>
          </a:p>
        </p:txBody>
      </p:sp>
      <p:sp>
        <p:nvSpPr>
          <p:cNvPr id="336" name="Google Shape;336;p51"/>
          <p:cNvSpPr txBox="1"/>
          <p:nvPr/>
        </p:nvSpPr>
        <p:spPr>
          <a:xfrm>
            <a:off x="507300" y="14350"/>
            <a:ext cx="38925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1" i="0" u="none" strike="noStrike" cap="none">
                <a:solidFill>
                  <a:srgbClr val="FFFFFF"/>
                </a:solidFill>
                <a:latin typeface="Calibri"/>
                <a:ea typeface="Calibri"/>
                <a:cs typeface="Calibri"/>
                <a:sym typeface="Calibri"/>
              </a:rPr>
              <a:t>Passing Parameters</a:t>
            </a:r>
            <a:endParaRPr sz="3000" b="1" i="0" u="none" strike="noStrike" cap="none">
              <a:solidFill>
                <a:srgbClr val="FFFFFF"/>
              </a:solidFill>
              <a:latin typeface="Calibri"/>
              <a:ea typeface="Calibri"/>
              <a:cs typeface="Calibri"/>
              <a:sym typeface="Calibri"/>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40"/>
        <p:cNvGrpSpPr/>
        <p:nvPr/>
      </p:nvGrpSpPr>
      <p:grpSpPr>
        <a:xfrm>
          <a:off x="0" y="0"/>
          <a:ext cx="0" cy="0"/>
          <a:chOff x="0" y="0"/>
          <a:chExt cx="0" cy="0"/>
        </a:xfrm>
      </p:grpSpPr>
      <p:sp>
        <p:nvSpPr>
          <p:cNvPr id="341" name="Google Shape;341;p52"/>
          <p:cNvSpPr txBox="1"/>
          <p:nvPr/>
        </p:nvSpPr>
        <p:spPr>
          <a:xfrm>
            <a:off x="936700" y="4330125"/>
            <a:ext cx="7312500" cy="4266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en" sz="2200" b="1" i="0" u="none" strike="noStrike" cap="none">
                <a:solidFill>
                  <a:srgbClr val="4C1130"/>
                </a:solidFill>
                <a:latin typeface="Arial"/>
                <a:ea typeface="Arial"/>
                <a:cs typeface="Arial"/>
                <a:sym typeface="Arial"/>
              </a:rPr>
              <a:t>Java Code: Passing Parameter </a:t>
            </a:r>
            <a:endParaRPr sz="2200" b="1" i="0" u="none" strike="noStrike" cap="none">
              <a:solidFill>
                <a:srgbClr val="4C113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200"/>
              <a:buFont typeface="Arial"/>
              <a:buNone/>
            </a:pPr>
            <a:r>
              <a:rPr lang="en" sz="2200" b="1" i="0" u="none" strike="noStrike" cap="none">
                <a:solidFill>
                  <a:srgbClr val="4C1130"/>
                </a:solidFill>
                <a:latin typeface="Arial"/>
                <a:ea typeface="Arial"/>
                <a:cs typeface="Arial"/>
                <a:sym typeface="Arial"/>
              </a:rPr>
              <a:t>in Functions</a:t>
            </a:r>
            <a:endParaRPr sz="2200" b="1" i="0" u="none" strike="noStrike" cap="none">
              <a:solidFill>
                <a:srgbClr val="4C1130"/>
              </a:solidFill>
              <a:latin typeface="Arial"/>
              <a:ea typeface="Arial"/>
              <a:cs typeface="Arial"/>
              <a:sym typeface="Arial"/>
            </a:endParaRPr>
          </a:p>
        </p:txBody>
      </p:sp>
      <p:sp>
        <p:nvSpPr>
          <p:cNvPr id="342" name="Google Shape;342;p52"/>
          <p:cNvSpPr/>
          <p:nvPr/>
        </p:nvSpPr>
        <p:spPr>
          <a:xfrm>
            <a:off x="7611909" y="303609"/>
            <a:ext cx="909900" cy="243000"/>
          </a:xfrm>
          <a:prstGeom prst="rect">
            <a:avLst/>
          </a:pr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43" name="Google Shape;343;p52"/>
          <p:cNvSpPr/>
          <p:nvPr/>
        </p:nvSpPr>
        <p:spPr>
          <a:xfrm>
            <a:off x="0" y="0"/>
            <a:ext cx="9144000" cy="636905"/>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44" name="Google Shape;344;p52"/>
          <p:cNvSpPr txBox="1"/>
          <p:nvPr/>
        </p:nvSpPr>
        <p:spPr>
          <a:xfrm>
            <a:off x="507300" y="14350"/>
            <a:ext cx="29217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endParaRPr sz="3000" b="1" i="0" u="none" strike="noStrike" cap="none">
              <a:solidFill>
                <a:srgbClr val="FFFFFF"/>
              </a:solidFill>
              <a:latin typeface="Calibri"/>
              <a:ea typeface="Calibri"/>
              <a:cs typeface="Calibri"/>
              <a:sym typeface="Calibri"/>
            </a:endParaRPr>
          </a:p>
        </p:txBody>
      </p:sp>
      <p:sp>
        <p:nvSpPr>
          <p:cNvPr id="345" name="Google Shape;345;p52"/>
          <p:cNvSpPr txBox="1"/>
          <p:nvPr/>
        </p:nvSpPr>
        <p:spPr>
          <a:xfrm>
            <a:off x="583500" y="798250"/>
            <a:ext cx="8014500" cy="25650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2400"/>
              <a:buFont typeface="Arial"/>
              <a:buNone/>
            </a:pPr>
            <a:r>
              <a:rPr lang="en" sz="2400" b="1" i="0" u="sng" strike="noStrike" cap="none">
                <a:solidFill>
                  <a:schemeClr val="dk1"/>
                </a:solidFill>
                <a:latin typeface="Calibri"/>
                <a:ea typeface="Calibri"/>
                <a:cs typeface="Calibri"/>
                <a:sym typeface="Calibri"/>
              </a:rPr>
              <a:t>Example 2</a:t>
            </a:r>
            <a:r>
              <a:rPr lang="en" sz="2400" b="1" i="0" u="none" strike="noStrike" cap="none">
                <a:solidFill>
                  <a:schemeClr val="dk1"/>
                </a:solidFill>
                <a:latin typeface="Calibri"/>
                <a:ea typeface="Calibri"/>
                <a:cs typeface="Calibri"/>
                <a:sym typeface="Calibri"/>
              </a:rPr>
              <a:t>: </a:t>
            </a:r>
            <a:r>
              <a:rPr lang="en" sz="2400" b="0" i="0" u="none" strike="noStrike" cap="none">
                <a:solidFill>
                  <a:schemeClr val="dk1"/>
                </a:solidFill>
                <a:latin typeface="Calibri"/>
                <a:ea typeface="Calibri"/>
                <a:cs typeface="Calibri"/>
                <a:sym typeface="Calibri"/>
              </a:rPr>
              <a:t>Code to check if a number is prime or not.</a:t>
            </a:r>
            <a:endParaRPr sz="2400" b="1"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346" name="Google Shape;346;p52"/>
          <p:cNvSpPr txBox="1"/>
          <p:nvPr/>
        </p:nvSpPr>
        <p:spPr>
          <a:xfrm>
            <a:off x="507300" y="14350"/>
            <a:ext cx="38925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1" i="0" u="none" strike="noStrike" cap="none">
                <a:solidFill>
                  <a:srgbClr val="FFFFFF"/>
                </a:solidFill>
                <a:latin typeface="Calibri"/>
                <a:ea typeface="Calibri"/>
                <a:cs typeface="Calibri"/>
                <a:sym typeface="Calibri"/>
              </a:rPr>
              <a:t>Passing Parameters</a:t>
            </a:r>
            <a:endParaRPr sz="3000" b="1" i="0" u="none" strike="noStrike" cap="none">
              <a:solidFill>
                <a:srgbClr val="FFFFFF"/>
              </a:solidFill>
              <a:latin typeface="Calibri"/>
              <a:ea typeface="Calibri"/>
              <a:cs typeface="Calibri"/>
              <a:sym typeface="Calibri"/>
            </a:endParaRPr>
          </a:p>
        </p:txBody>
      </p:sp>
      <p:pic>
        <p:nvPicPr>
          <p:cNvPr id="347" name="Google Shape;347;p52"/>
          <p:cNvPicPr preferRelativeResize="0"/>
          <p:nvPr/>
        </p:nvPicPr>
        <p:blipFill rotWithShape="1">
          <a:blip r:embed="rId3">
            <a:alphaModFix/>
          </a:blip>
          <a:srcRect l="15183" t="33966" r="60283" b="20950"/>
          <a:stretch/>
        </p:blipFill>
        <p:spPr>
          <a:xfrm>
            <a:off x="3309200" y="1354150"/>
            <a:ext cx="2701876" cy="2791450"/>
          </a:xfrm>
          <a:prstGeom prst="rect">
            <a:avLst/>
          </a:prstGeom>
          <a:noFill/>
          <a:ln w="38100" cap="flat" cmpd="sng">
            <a:solidFill>
              <a:srgbClr val="0000FF"/>
            </a:solidFill>
            <a:prstDash val="solid"/>
            <a:round/>
            <a:headEnd type="none" w="sm" len="sm"/>
            <a:tailEnd type="none" w="sm" len="sm"/>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51"/>
        <p:cNvGrpSpPr/>
        <p:nvPr/>
      </p:nvGrpSpPr>
      <p:grpSpPr>
        <a:xfrm>
          <a:off x="0" y="0"/>
          <a:ext cx="0" cy="0"/>
          <a:chOff x="0" y="0"/>
          <a:chExt cx="0" cy="0"/>
        </a:xfrm>
      </p:grpSpPr>
      <p:sp>
        <p:nvSpPr>
          <p:cNvPr id="352" name="Google Shape;352;p53"/>
          <p:cNvSpPr/>
          <p:nvPr/>
        </p:nvSpPr>
        <p:spPr>
          <a:xfrm>
            <a:off x="7611909" y="303609"/>
            <a:ext cx="909900" cy="243000"/>
          </a:xfrm>
          <a:prstGeom prst="rect">
            <a:avLst/>
          </a:pr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53" name="Google Shape;353;p53"/>
          <p:cNvSpPr/>
          <p:nvPr/>
        </p:nvSpPr>
        <p:spPr>
          <a:xfrm>
            <a:off x="0" y="0"/>
            <a:ext cx="9144000" cy="636905"/>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54" name="Google Shape;354;p53"/>
          <p:cNvSpPr txBox="1"/>
          <p:nvPr/>
        </p:nvSpPr>
        <p:spPr>
          <a:xfrm>
            <a:off x="507300" y="14350"/>
            <a:ext cx="29217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endParaRPr sz="3000" b="1" i="0" u="none" strike="noStrike" cap="none">
              <a:solidFill>
                <a:srgbClr val="FFFFFF"/>
              </a:solidFill>
              <a:latin typeface="Calibri"/>
              <a:ea typeface="Calibri"/>
              <a:cs typeface="Calibri"/>
              <a:sym typeface="Calibri"/>
            </a:endParaRPr>
          </a:p>
        </p:txBody>
      </p:sp>
      <p:sp>
        <p:nvSpPr>
          <p:cNvPr id="355" name="Google Shape;355;p53"/>
          <p:cNvSpPr txBox="1"/>
          <p:nvPr/>
        </p:nvSpPr>
        <p:spPr>
          <a:xfrm>
            <a:off x="583500" y="1103050"/>
            <a:ext cx="8014500" cy="2565000"/>
          </a:xfrm>
          <a:prstGeom prst="rect">
            <a:avLst/>
          </a:prstGeom>
          <a:noFill/>
          <a:ln>
            <a:noFill/>
          </a:ln>
        </p:spPr>
        <p:txBody>
          <a:bodyPr spcFirstLastPara="1" wrap="square" lIns="91425" tIns="91425" rIns="91425" bIns="91425" anchor="t" anchorCtr="0">
            <a:noAutofit/>
          </a:bodyPr>
          <a:lstStyle/>
          <a:p>
            <a:pPr marL="457200" marR="0" lvl="0" indent="-381000" algn="l" rtl="0">
              <a:lnSpc>
                <a:spcPct val="115000"/>
              </a:lnSpc>
              <a:spcBef>
                <a:spcPts val="0"/>
              </a:spcBef>
              <a:spcAft>
                <a:spcPts val="0"/>
              </a:spcAft>
              <a:buClr>
                <a:schemeClr val="dk1"/>
              </a:buClr>
              <a:buSzPts val="2400"/>
              <a:buFont typeface="Calibri"/>
              <a:buChar char="●"/>
            </a:pPr>
            <a:r>
              <a:rPr lang="en" sz="2400" b="0" i="0" u="none" strike="noStrike" cap="none">
                <a:solidFill>
                  <a:schemeClr val="dk1"/>
                </a:solidFill>
                <a:latin typeface="Calibri"/>
                <a:ea typeface="Calibri"/>
                <a:cs typeface="Calibri"/>
                <a:sym typeface="Calibri"/>
              </a:rPr>
              <a:t>That number is </a:t>
            </a:r>
            <a:r>
              <a:rPr lang="en" sz="2400" b="1" i="0" u="none" strike="noStrike" cap="none">
                <a:solidFill>
                  <a:schemeClr val="dk1"/>
                </a:solidFill>
                <a:latin typeface="Calibri"/>
                <a:ea typeface="Calibri"/>
                <a:cs typeface="Calibri"/>
                <a:sym typeface="Calibri"/>
              </a:rPr>
              <a:t>passed as an argument </a:t>
            </a:r>
            <a:r>
              <a:rPr lang="en" sz="2400" b="0" i="0" u="none" strike="noStrike" cap="none">
                <a:solidFill>
                  <a:schemeClr val="dk1"/>
                </a:solidFill>
                <a:latin typeface="Calibri"/>
                <a:ea typeface="Calibri"/>
                <a:cs typeface="Calibri"/>
                <a:sym typeface="Calibri"/>
              </a:rPr>
              <a:t>in the </a:t>
            </a:r>
            <a:r>
              <a:rPr lang="en" sz="2400" b="1" i="0" u="none" strike="noStrike" cap="none">
                <a:solidFill>
                  <a:schemeClr val="dk1"/>
                </a:solidFill>
                <a:latin typeface="Calibri"/>
                <a:ea typeface="Calibri"/>
                <a:cs typeface="Calibri"/>
                <a:sym typeface="Calibri"/>
              </a:rPr>
              <a:t>function prime</a:t>
            </a:r>
            <a:r>
              <a:rPr lang="en" sz="2400" b="0" i="0" u="none" strike="noStrike" cap="none">
                <a:solidFill>
                  <a:schemeClr val="dk1"/>
                </a:solidFill>
                <a:latin typeface="Calibri"/>
                <a:ea typeface="Calibri"/>
                <a:cs typeface="Calibri"/>
                <a:sym typeface="Calibri"/>
              </a:rPr>
              <a:t>, so </a:t>
            </a:r>
            <a:r>
              <a:rPr lang="en" sz="1900" b="1" i="0" u="none" strike="noStrike" cap="none">
                <a:solidFill>
                  <a:schemeClr val="dk1"/>
                </a:solidFill>
                <a:latin typeface="Courier New"/>
                <a:ea typeface="Courier New"/>
                <a:cs typeface="Courier New"/>
                <a:sym typeface="Courier New"/>
              </a:rPr>
              <a:t>integer</a:t>
            </a:r>
            <a:r>
              <a:rPr lang="en" sz="2400" b="1" i="0" u="none" strike="noStrike" cap="none">
                <a:solidFill>
                  <a:schemeClr val="dk1"/>
                </a:solidFill>
                <a:latin typeface="Calibri"/>
                <a:ea typeface="Calibri"/>
                <a:cs typeface="Calibri"/>
                <a:sym typeface="Calibri"/>
              </a:rPr>
              <a:t> </a:t>
            </a:r>
            <a:r>
              <a:rPr lang="en" sz="2400" b="0" i="0" u="none" strike="noStrike" cap="none">
                <a:solidFill>
                  <a:schemeClr val="dk1"/>
                </a:solidFill>
                <a:latin typeface="Calibri"/>
                <a:ea typeface="Calibri"/>
                <a:cs typeface="Calibri"/>
                <a:sym typeface="Calibri"/>
              </a:rPr>
              <a:t>variable</a:t>
            </a:r>
            <a:r>
              <a:rPr lang="en" sz="2400" b="1" i="0" u="none" strike="noStrike" cap="none">
                <a:solidFill>
                  <a:schemeClr val="dk1"/>
                </a:solidFill>
                <a:latin typeface="Calibri"/>
                <a:ea typeface="Calibri"/>
                <a:cs typeface="Calibri"/>
                <a:sym typeface="Calibri"/>
              </a:rPr>
              <a:t> </a:t>
            </a:r>
            <a:r>
              <a:rPr lang="en" sz="1900" b="1" i="0" u="none" strike="noStrike" cap="none">
                <a:solidFill>
                  <a:schemeClr val="dk1"/>
                </a:solidFill>
                <a:latin typeface="Courier New"/>
                <a:ea typeface="Courier New"/>
                <a:cs typeface="Courier New"/>
                <a:sym typeface="Courier New"/>
              </a:rPr>
              <a:t>num</a:t>
            </a:r>
            <a:r>
              <a:rPr lang="en" sz="2400" b="1" i="0" u="none" strike="noStrike" cap="none">
                <a:solidFill>
                  <a:schemeClr val="dk1"/>
                </a:solidFill>
                <a:latin typeface="Calibri"/>
                <a:ea typeface="Calibri"/>
                <a:cs typeface="Calibri"/>
                <a:sym typeface="Calibri"/>
              </a:rPr>
              <a:t> </a:t>
            </a:r>
            <a:r>
              <a:rPr lang="en" sz="2400" b="0" i="0" u="none" strike="noStrike" cap="none">
                <a:solidFill>
                  <a:schemeClr val="dk1"/>
                </a:solidFill>
                <a:latin typeface="Calibri"/>
                <a:ea typeface="Calibri"/>
                <a:cs typeface="Calibri"/>
                <a:sym typeface="Calibri"/>
              </a:rPr>
              <a:t>contains its value.</a:t>
            </a: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a:p>
            <a:pPr marL="457200" marR="0" lvl="0" indent="-381000" algn="l" rtl="0">
              <a:lnSpc>
                <a:spcPct val="115000"/>
              </a:lnSpc>
              <a:spcBef>
                <a:spcPts val="0"/>
              </a:spcBef>
              <a:spcAft>
                <a:spcPts val="0"/>
              </a:spcAft>
              <a:buClr>
                <a:schemeClr val="dk1"/>
              </a:buClr>
              <a:buSzPts val="2400"/>
              <a:buFont typeface="Calibri"/>
              <a:buChar char="●"/>
            </a:pPr>
            <a:r>
              <a:rPr lang="en" sz="2400" b="0" i="0" u="none" strike="noStrike" cap="none">
                <a:solidFill>
                  <a:schemeClr val="dk1"/>
                </a:solidFill>
                <a:latin typeface="Calibri"/>
                <a:ea typeface="Calibri"/>
                <a:cs typeface="Calibri"/>
                <a:sym typeface="Calibri"/>
              </a:rPr>
              <a:t>The condition for a number to be prime is that it it should not be divisible by any number except 1 and itself. </a:t>
            </a: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chemeClr val="dk1"/>
                </a:solidFill>
                <a:latin typeface="Calibri"/>
                <a:ea typeface="Calibri"/>
                <a:cs typeface="Calibri"/>
                <a:sym typeface="Calibri"/>
              </a:rPr>
              <a:t> </a:t>
            </a: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356" name="Google Shape;356;p53"/>
          <p:cNvSpPr txBox="1"/>
          <p:nvPr/>
        </p:nvSpPr>
        <p:spPr>
          <a:xfrm>
            <a:off x="507300" y="14350"/>
            <a:ext cx="38925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1" i="0" u="none" strike="noStrike" cap="none">
                <a:solidFill>
                  <a:srgbClr val="FFFFFF"/>
                </a:solidFill>
                <a:latin typeface="Calibri"/>
                <a:ea typeface="Calibri"/>
                <a:cs typeface="Calibri"/>
                <a:sym typeface="Calibri"/>
              </a:rPr>
              <a:t>Passing Parameters</a:t>
            </a:r>
            <a:endParaRPr sz="3000" b="1" i="0" u="none" strike="noStrike" cap="none">
              <a:solidFill>
                <a:srgbClr val="FFFFFF"/>
              </a:solidFill>
              <a:latin typeface="Calibri"/>
              <a:ea typeface="Calibri"/>
              <a:cs typeface="Calibri"/>
              <a:sym typeface="Calibri"/>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60"/>
        <p:cNvGrpSpPr/>
        <p:nvPr/>
      </p:nvGrpSpPr>
      <p:grpSpPr>
        <a:xfrm>
          <a:off x="0" y="0"/>
          <a:ext cx="0" cy="0"/>
          <a:chOff x="0" y="0"/>
          <a:chExt cx="0" cy="0"/>
        </a:xfrm>
      </p:grpSpPr>
      <p:sp>
        <p:nvSpPr>
          <p:cNvPr id="361" name="Google Shape;361;p54"/>
          <p:cNvSpPr txBox="1"/>
          <p:nvPr/>
        </p:nvSpPr>
        <p:spPr>
          <a:xfrm>
            <a:off x="583500" y="1103050"/>
            <a:ext cx="8014500" cy="2565000"/>
          </a:xfrm>
          <a:prstGeom prst="rect">
            <a:avLst/>
          </a:prstGeom>
          <a:noFill/>
          <a:ln>
            <a:noFill/>
          </a:ln>
        </p:spPr>
        <p:txBody>
          <a:bodyPr spcFirstLastPara="1" wrap="square" lIns="91425" tIns="91425" rIns="91425" bIns="91425" anchor="t" anchorCtr="0">
            <a:noAutofit/>
          </a:bodyPr>
          <a:lstStyle/>
          <a:p>
            <a:pPr marL="457200" marR="0" lvl="0" indent="-381000" algn="l" rtl="0">
              <a:lnSpc>
                <a:spcPct val="115000"/>
              </a:lnSpc>
              <a:spcBef>
                <a:spcPts val="0"/>
              </a:spcBef>
              <a:spcAft>
                <a:spcPts val="0"/>
              </a:spcAft>
              <a:buClr>
                <a:schemeClr val="dk1"/>
              </a:buClr>
              <a:buSzPts val="2400"/>
              <a:buFont typeface="Calibri"/>
              <a:buChar char="●"/>
            </a:pPr>
            <a:r>
              <a:rPr lang="en" sz="2400" b="0" i="0" u="none" strike="noStrike" cap="none">
                <a:solidFill>
                  <a:schemeClr val="dk1"/>
                </a:solidFill>
                <a:latin typeface="Calibri"/>
                <a:ea typeface="Calibri"/>
                <a:cs typeface="Calibri"/>
                <a:sym typeface="Calibri"/>
              </a:rPr>
              <a:t>By rules of mathematics, it is known that if it is not divisible by any number from </a:t>
            </a:r>
            <a:r>
              <a:rPr lang="en" sz="2400" b="1" i="0" u="none" strike="noStrike" cap="none">
                <a:solidFill>
                  <a:schemeClr val="dk1"/>
                </a:solidFill>
                <a:latin typeface="Calibri"/>
                <a:ea typeface="Calibri"/>
                <a:cs typeface="Calibri"/>
                <a:sym typeface="Calibri"/>
              </a:rPr>
              <a:t>2 to its square root</a:t>
            </a:r>
            <a:r>
              <a:rPr lang="en" sz="2400" b="0" i="0" u="none" strike="noStrike" cap="none">
                <a:solidFill>
                  <a:schemeClr val="dk1"/>
                </a:solidFill>
                <a:latin typeface="Calibri"/>
                <a:ea typeface="Calibri"/>
                <a:cs typeface="Calibri"/>
                <a:sym typeface="Calibri"/>
              </a:rPr>
              <a:t>, then it will not be divisible by any number except 1 and itself. So, the same condition is used in for loop.</a:t>
            </a: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chemeClr val="dk1"/>
              </a:buClr>
              <a:buSzPts val="1100"/>
              <a:buFont typeface="Arial"/>
              <a:buNone/>
            </a:pPr>
            <a:endParaRPr sz="2400" b="0" i="0" u="none" strike="noStrike" cap="none">
              <a:solidFill>
                <a:schemeClr val="dk1"/>
              </a:solidFill>
              <a:latin typeface="Calibri"/>
              <a:ea typeface="Calibri"/>
              <a:cs typeface="Calibri"/>
              <a:sym typeface="Calibri"/>
            </a:endParaRPr>
          </a:p>
          <a:p>
            <a:pPr marL="457200" marR="0" lvl="0" indent="-381000" algn="l" rtl="0">
              <a:lnSpc>
                <a:spcPct val="115000"/>
              </a:lnSpc>
              <a:spcBef>
                <a:spcPts val="0"/>
              </a:spcBef>
              <a:spcAft>
                <a:spcPts val="0"/>
              </a:spcAft>
              <a:buClr>
                <a:schemeClr val="dk1"/>
              </a:buClr>
              <a:buSzPts val="2400"/>
              <a:buFont typeface="Calibri"/>
              <a:buChar char="●"/>
            </a:pPr>
            <a:r>
              <a:rPr lang="en" sz="1900" b="1" i="0" u="none" strike="noStrike" cap="none">
                <a:solidFill>
                  <a:schemeClr val="dk1"/>
                </a:solidFill>
                <a:latin typeface="Courier New"/>
                <a:ea typeface="Courier New"/>
                <a:cs typeface="Courier New"/>
                <a:sym typeface="Courier New"/>
              </a:rPr>
              <a:t>Math.sqrt()</a:t>
            </a:r>
            <a:r>
              <a:rPr lang="en" sz="2400" b="1" i="0" u="none" strike="noStrike" cap="none">
                <a:solidFill>
                  <a:schemeClr val="dk1"/>
                </a:solidFill>
                <a:latin typeface="Calibri"/>
                <a:ea typeface="Calibri"/>
                <a:cs typeface="Calibri"/>
                <a:sym typeface="Calibri"/>
              </a:rPr>
              <a:t> </a:t>
            </a:r>
            <a:r>
              <a:rPr lang="en" sz="2400" b="0" i="0" u="none" strike="noStrike" cap="none">
                <a:solidFill>
                  <a:schemeClr val="dk1"/>
                </a:solidFill>
                <a:latin typeface="Calibri"/>
                <a:ea typeface="Calibri"/>
                <a:cs typeface="Calibri"/>
                <a:sym typeface="Calibri"/>
              </a:rPr>
              <a:t>function</a:t>
            </a:r>
            <a:r>
              <a:rPr lang="en" sz="2400" b="1" i="0" u="none" strike="noStrike" cap="none">
                <a:solidFill>
                  <a:schemeClr val="dk1"/>
                </a:solidFill>
                <a:latin typeface="Calibri"/>
                <a:ea typeface="Calibri"/>
                <a:cs typeface="Calibri"/>
                <a:sym typeface="Calibri"/>
              </a:rPr>
              <a:t> </a:t>
            </a:r>
            <a:r>
              <a:rPr lang="en" sz="2400" b="0" i="0" u="none" strike="noStrike" cap="none">
                <a:solidFill>
                  <a:schemeClr val="dk1"/>
                </a:solidFill>
                <a:latin typeface="Calibri"/>
                <a:ea typeface="Calibri"/>
                <a:cs typeface="Calibri"/>
                <a:sym typeface="Calibri"/>
              </a:rPr>
              <a:t>is an inbuilt function which is used to </a:t>
            </a:r>
            <a:r>
              <a:rPr lang="en" sz="2400" b="1" i="0" u="none" strike="noStrike" cap="none">
                <a:solidFill>
                  <a:schemeClr val="dk1"/>
                </a:solidFill>
                <a:latin typeface="Calibri"/>
                <a:ea typeface="Calibri"/>
                <a:cs typeface="Calibri"/>
                <a:sym typeface="Calibri"/>
              </a:rPr>
              <a:t>calculate the square root </a:t>
            </a:r>
            <a:r>
              <a:rPr lang="en" sz="2400" b="0" i="0" u="none" strike="noStrike" cap="none">
                <a:solidFill>
                  <a:schemeClr val="dk1"/>
                </a:solidFill>
                <a:latin typeface="Calibri"/>
                <a:ea typeface="Calibri"/>
                <a:cs typeface="Calibri"/>
                <a:sym typeface="Calibri"/>
              </a:rPr>
              <a:t>of a number. </a:t>
            </a:r>
            <a:r>
              <a:rPr lang="en" sz="1900" b="1" i="0" u="none" strike="noStrike" cap="none">
                <a:solidFill>
                  <a:schemeClr val="dk1"/>
                </a:solidFill>
                <a:latin typeface="Courier New"/>
                <a:ea typeface="Courier New"/>
                <a:cs typeface="Courier New"/>
                <a:sym typeface="Courier New"/>
              </a:rPr>
              <a:t>num</a:t>
            </a:r>
            <a:r>
              <a:rPr lang="en" sz="2400" b="0" i="0" u="none" strike="noStrike" cap="none">
                <a:solidFill>
                  <a:schemeClr val="dk1"/>
                </a:solidFill>
                <a:latin typeface="Calibri"/>
                <a:ea typeface="Calibri"/>
                <a:cs typeface="Calibri"/>
                <a:sym typeface="Calibri"/>
              </a:rPr>
              <a:t> is passed in its parentheses to calculate the square root of</a:t>
            </a:r>
            <a:r>
              <a:rPr lang="en" sz="2400" b="1" i="0" u="none" strike="noStrike" cap="none">
                <a:solidFill>
                  <a:schemeClr val="dk1"/>
                </a:solidFill>
                <a:latin typeface="Calibri"/>
                <a:ea typeface="Calibri"/>
                <a:cs typeface="Calibri"/>
                <a:sym typeface="Calibri"/>
              </a:rPr>
              <a:t> </a:t>
            </a:r>
            <a:r>
              <a:rPr lang="en" sz="1900" b="1" i="0" u="none" strike="noStrike" cap="none">
                <a:solidFill>
                  <a:schemeClr val="dk1"/>
                </a:solidFill>
                <a:latin typeface="Courier New"/>
                <a:ea typeface="Courier New"/>
                <a:cs typeface="Courier New"/>
                <a:sym typeface="Courier New"/>
              </a:rPr>
              <a:t>num</a:t>
            </a:r>
            <a:r>
              <a:rPr lang="en" sz="2400" b="0" i="0" u="none" strike="noStrike" cap="none">
                <a:solidFill>
                  <a:schemeClr val="dk1"/>
                </a:solidFill>
                <a:latin typeface="Calibri"/>
                <a:ea typeface="Calibri"/>
                <a:cs typeface="Calibri"/>
                <a:sym typeface="Calibri"/>
              </a:rPr>
              <a:t>. </a:t>
            </a: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362" name="Google Shape;362;p54"/>
          <p:cNvSpPr/>
          <p:nvPr/>
        </p:nvSpPr>
        <p:spPr>
          <a:xfrm>
            <a:off x="7611909" y="303609"/>
            <a:ext cx="909900" cy="243000"/>
          </a:xfrm>
          <a:prstGeom prst="rect">
            <a:avLst/>
          </a:pr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63" name="Google Shape;363;p54"/>
          <p:cNvSpPr/>
          <p:nvPr/>
        </p:nvSpPr>
        <p:spPr>
          <a:xfrm>
            <a:off x="0" y="0"/>
            <a:ext cx="9144000" cy="636905"/>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64" name="Google Shape;364;p54"/>
          <p:cNvSpPr txBox="1"/>
          <p:nvPr/>
        </p:nvSpPr>
        <p:spPr>
          <a:xfrm>
            <a:off x="507300" y="14350"/>
            <a:ext cx="29217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endParaRPr sz="3000" b="1" i="0" u="none" strike="noStrike" cap="none">
              <a:solidFill>
                <a:srgbClr val="FFFFFF"/>
              </a:solidFill>
              <a:latin typeface="Calibri"/>
              <a:ea typeface="Calibri"/>
              <a:cs typeface="Calibri"/>
              <a:sym typeface="Calibri"/>
            </a:endParaRPr>
          </a:p>
        </p:txBody>
      </p:sp>
      <p:sp>
        <p:nvSpPr>
          <p:cNvPr id="365" name="Google Shape;365;p54"/>
          <p:cNvSpPr txBox="1"/>
          <p:nvPr/>
        </p:nvSpPr>
        <p:spPr>
          <a:xfrm>
            <a:off x="507300" y="14350"/>
            <a:ext cx="38925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1" i="0" u="none" strike="noStrike" cap="none">
                <a:solidFill>
                  <a:srgbClr val="FFFFFF"/>
                </a:solidFill>
                <a:latin typeface="Calibri"/>
                <a:ea typeface="Calibri"/>
                <a:cs typeface="Calibri"/>
                <a:sym typeface="Calibri"/>
              </a:rPr>
              <a:t>Passing Parameters</a:t>
            </a:r>
            <a:endParaRPr sz="3000" b="1" i="0" u="none" strike="noStrike" cap="none">
              <a:solidFill>
                <a:srgbClr val="FFFFFF"/>
              </a:solidFill>
              <a:latin typeface="Calibri"/>
              <a:ea typeface="Calibri"/>
              <a:cs typeface="Calibri"/>
              <a:sym typeface="Calibri"/>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69"/>
        <p:cNvGrpSpPr/>
        <p:nvPr/>
      </p:nvGrpSpPr>
      <p:grpSpPr>
        <a:xfrm>
          <a:off x="0" y="0"/>
          <a:ext cx="0" cy="0"/>
          <a:chOff x="0" y="0"/>
          <a:chExt cx="0" cy="0"/>
        </a:xfrm>
      </p:grpSpPr>
      <p:sp>
        <p:nvSpPr>
          <p:cNvPr id="370" name="Google Shape;370;p55"/>
          <p:cNvSpPr/>
          <p:nvPr/>
        </p:nvSpPr>
        <p:spPr>
          <a:xfrm>
            <a:off x="7611909" y="303609"/>
            <a:ext cx="909900" cy="243000"/>
          </a:xfrm>
          <a:prstGeom prst="rect">
            <a:avLst/>
          </a:pr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71" name="Google Shape;371;p55"/>
          <p:cNvSpPr/>
          <p:nvPr/>
        </p:nvSpPr>
        <p:spPr>
          <a:xfrm>
            <a:off x="0" y="0"/>
            <a:ext cx="9144000" cy="636905"/>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72" name="Google Shape;372;p55"/>
          <p:cNvSpPr txBox="1"/>
          <p:nvPr/>
        </p:nvSpPr>
        <p:spPr>
          <a:xfrm>
            <a:off x="507300" y="14350"/>
            <a:ext cx="29217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endParaRPr sz="3000" b="1" i="0" u="none" strike="noStrike" cap="none">
              <a:solidFill>
                <a:srgbClr val="FFFFFF"/>
              </a:solidFill>
              <a:latin typeface="Calibri"/>
              <a:ea typeface="Calibri"/>
              <a:cs typeface="Calibri"/>
              <a:sym typeface="Calibri"/>
            </a:endParaRPr>
          </a:p>
        </p:txBody>
      </p:sp>
      <p:sp>
        <p:nvSpPr>
          <p:cNvPr id="373" name="Google Shape;373;p55"/>
          <p:cNvSpPr txBox="1"/>
          <p:nvPr/>
        </p:nvSpPr>
        <p:spPr>
          <a:xfrm>
            <a:off x="583500" y="1103050"/>
            <a:ext cx="8014500" cy="2565000"/>
          </a:xfrm>
          <a:prstGeom prst="rect">
            <a:avLst/>
          </a:prstGeom>
          <a:noFill/>
          <a:ln>
            <a:noFill/>
          </a:ln>
        </p:spPr>
        <p:txBody>
          <a:bodyPr spcFirstLastPara="1" wrap="square" lIns="91425" tIns="91425" rIns="91425" bIns="91425" anchor="t" anchorCtr="0">
            <a:noAutofit/>
          </a:bodyPr>
          <a:lstStyle/>
          <a:p>
            <a:pPr marL="457200" marR="0" lvl="0" indent="-381000" algn="l" rtl="0">
              <a:lnSpc>
                <a:spcPct val="115000"/>
              </a:lnSpc>
              <a:spcBef>
                <a:spcPts val="0"/>
              </a:spcBef>
              <a:spcAft>
                <a:spcPts val="0"/>
              </a:spcAft>
              <a:buClr>
                <a:schemeClr val="dk1"/>
              </a:buClr>
              <a:buSzPts val="2400"/>
              <a:buFont typeface="Calibri"/>
              <a:buChar char="●"/>
            </a:pPr>
            <a:r>
              <a:rPr lang="en" sz="2400" b="0" i="0" u="none" strike="noStrike" cap="none">
                <a:solidFill>
                  <a:schemeClr val="dk1"/>
                </a:solidFill>
                <a:latin typeface="Calibri"/>
                <a:ea typeface="Calibri"/>
                <a:cs typeface="Calibri"/>
                <a:sym typeface="Calibri"/>
              </a:rPr>
              <a:t>Inside the for loop, if </a:t>
            </a:r>
            <a:r>
              <a:rPr lang="en" sz="1900" b="1" i="0" u="none" strike="noStrike" cap="none">
                <a:solidFill>
                  <a:schemeClr val="dk1"/>
                </a:solidFill>
                <a:latin typeface="Courier New"/>
                <a:ea typeface="Courier New"/>
                <a:cs typeface="Courier New"/>
                <a:sym typeface="Courier New"/>
              </a:rPr>
              <a:t>num</a:t>
            </a:r>
            <a:r>
              <a:rPr lang="en" sz="2400" b="0" i="0" u="none" strike="noStrike" cap="none">
                <a:solidFill>
                  <a:schemeClr val="dk1"/>
                </a:solidFill>
                <a:latin typeface="Calibri"/>
                <a:ea typeface="Calibri"/>
                <a:cs typeface="Calibri"/>
                <a:sym typeface="Calibri"/>
              </a:rPr>
              <a:t> comes out to be divisible by any of the numbers from 2 to sq. root, then </a:t>
            </a:r>
            <a:r>
              <a:rPr lang="en" sz="1900" b="1" i="0" u="none" strike="noStrike" cap="none">
                <a:solidFill>
                  <a:schemeClr val="dk1"/>
                </a:solidFill>
                <a:latin typeface="Courier New"/>
                <a:ea typeface="Courier New"/>
                <a:cs typeface="Courier New"/>
                <a:sym typeface="Courier New"/>
              </a:rPr>
              <a:t>boolean primeCheck</a:t>
            </a:r>
            <a:r>
              <a:rPr lang="en" sz="2400" b="1" i="0" u="none" strike="noStrike" cap="none">
                <a:solidFill>
                  <a:schemeClr val="dk1"/>
                </a:solidFill>
                <a:latin typeface="Calibri"/>
                <a:ea typeface="Calibri"/>
                <a:cs typeface="Calibri"/>
                <a:sym typeface="Calibri"/>
              </a:rPr>
              <a:t> </a:t>
            </a:r>
            <a:r>
              <a:rPr lang="en" sz="2400" b="0" i="0" u="none" strike="noStrike" cap="none">
                <a:solidFill>
                  <a:schemeClr val="dk1"/>
                </a:solidFill>
                <a:latin typeface="Calibri"/>
                <a:ea typeface="Calibri"/>
                <a:cs typeface="Calibri"/>
                <a:sym typeface="Calibri"/>
              </a:rPr>
              <a:t>which was </a:t>
            </a:r>
            <a:r>
              <a:rPr lang="en" sz="2400" b="1" i="0" u="none" strike="noStrike" cap="none">
                <a:solidFill>
                  <a:schemeClr val="dk1"/>
                </a:solidFill>
                <a:latin typeface="Calibri"/>
                <a:ea typeface="Calibri"/>
                <a:cs typeface="Calibri"/>
                <a:sym typeface="Calibri"/>
              </a:rPr>
              <a:t>initially declared </a:t>
            </a:r>
            <a:r>
              <a:rPr lang="en" sz="1900" b="1" i="0" u="none" strike="noStrike" cap="none">
                <a:solidFill>
                  <a:schemeClr val="dk1"/>
                </a:solidFill>
                <a:latin typeface="Courier New"/>
                <a:ea typeface="Courier New"/>
                <a:cs typeface="Courier New"/>
                <a:sym typeface="Courier New"/>
              </a:rPr>
              <a:t>true</a:t>
            </a:r>
            <a:r>
              <a:rPr lang="en" sz="2400" b="1" i="0" u="none" strike="noStrike" cap="none">
                <a:solidFill>
                  <a:schemeClr val="dk1"/>
                </a:solidFill>
                <a:latin typeface="Calibri"/>
                <a:ea typeface="Calibri"/>
                <a:cs typeface="Calibri"/>
                <a:sym typeface="Calibri"/>
              </a:rPr>
              <a:t> </a:t>
            </a:r>
            <a:r>
              <a:rPr lang="en" sz="2400" b="0" i="0" u="none" strike="noStrike" cap="none">
                <a:solidFill>
                  <a:schemeClr val="dk1"/>
                </a:solidFill>
                <a:latin typeface="Calibri"/>
                <a:ea typeface="Calibri"/>
                <a:cs typeface="Calibri"/>
                <a:sym typeface="Calibri"/>
              </a:rPr>
              <a:t>is </a:t>
            </a:r>
            <a:r>
              <a:rPr lang="en" sz="2400" b="1" i="0" u="none" strike="noStrike" cap="none">
                <a:solidFill>
                  <a:schemeClr val="dk1"/>
                </a:solidFill>
                <a:latin typeface="Calibri"/>
                <a:ea typeface="Calibri"/>
                <a:cs typeface="Calibri"/>
                <a:sym typeface="Calibri"/>
              </a:rPr>
              <a:t>changed to </a:t>
            </a:r>
            <a:r>
              <a:rPr lang="en" sz="1900" b="1" i="0" u="none" strike="noStrike" cap="none">
                <a:solidFill>
                  <a:schemeClr val="dk1"/>
                </a:solidFill>
                <a:latin typeface="Courier New"/>
                <a:ea typeface="Courier New"/>
                <a:cs typeface="Courier New"/>
                <a:sym typeface="Courier New"/>
              </a:rPr>
              <a:t>false</a:t>
            </a:r>
            <a:r>
              <a:rPr lang="en" sz="2400" b="1" i="0" u="none" strike="noStrike" cap="none">
                <a:solidFill>
                  <a:schemeClr val="dk1"/>
                </a:solidFill>
                <a:latin typeface="Calibri"/>
                <a:ea typeface="Calibri"/>
                <a:cs typeface="Calibri"/>
                <a:sym typeface="Calibri"/>
              </a:rPr>
              <a:t> </a:t>
            </a:r>
            <a:r>
              <a:rPr lang="en" sz="2400" b="0" i="0" u="none" strike="noStrike" cap="none">
                <a:solidFill>
                  <a:schemeClr val="dk1"/>
                </a:solidFill>
                <a:latin typeface="Calibri"/>
                <a:ea typeface="Calibri"/>
                <a:cs typeface="Calibri"/>
                <a:sym typeface="Calibri"/>
              </a:rPr>
              <a:t>and the </a:t>
            </a:r>
            <a:r>
              <a:rPr lang="en" sz="2400" b="1" i="0" u="none" strike="noStrike" cap="none">
                <a:solidFill>
                  <a:schemeClr val="dk1"/>
                </a:solidFill>
                <a:latin typeface="Calibri"/>
                <a:ea typeface="Calibri"/>
                <a:cs typeface="Calibri"/>
                <a:sym typeface="Calibri"/>
              </a:rPr>
              <a:t>loop breaks</a:t>
            </a:r>
            <a:r>
              <a:rPr lang="en" sz="2400" b="0" i="0" u="none" strike="noStrike" cap="none">
                <a:solidFill>
                  <a:schemeClr val="dk1"/>
                </a:solidFill>
                <a:latin typeface="Calibri"/>
                <a:ea typeface="Calibri"/>
                <a:cs typeface="Calibri"/>
                <a:sym typeface="Calibri"/>
              </a:rPr>
              <a:t>.</a:t>
            </a: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chemeClr val="dk1"/>
              </a:buClr>
              <a:buSzPts val="1100"/>
              <a:buFont typeface="Arial"/>
              <a:buNone/>
            </a:pPr>
            <a:endParaRPr sz="2400" b="0" i="0" u="none" strike="noStrike" cap="none">
              <a:solidFill>
                <a:schemeClr val="dk1"/>
              </a:solidFill>
              <a:latin typeface="Calibri"/>
              <a:ea typeface="Calibri"/>
              <a:cs typeface="Calibri"/>
              <a:sym typeface="Calibri"/>
            </a:endParaRPr>
          </a:p>
          <a:p>
            <a:pPr marL="457200" marR="0" lvl="0" indent="-381000" algn="l" rtl="0">
              <a:lnSpc>
                <a:spcPct val="115000"/>
              </a:lnSpc>
              <a:spcBef>
                <a:spcPts val="0"/>
              </a:spcBef>
              <a:spcAft>
                <a:spcPts val="0"/>
              </a:spcAft>
              <a:buClr>
                <a:schemeClr val="dk1"/>
              </a:buClr>
              <a:buSzPts val="2400"/>
              <a:buFont typeface="Calibri"/>
              <a:buChar char="●"/>
            </a:pPr>
            <a:r>
              <a:rPr lang="en" sz="2400" b="0" i="0" u="none" strike="noStrike" cap="none">
                <a:solidFill>
                  <a:schemeClr val="dk1"/>
                </a:solidFill>
                <a:latin typeface="Calibri"/>
                <a:ea typeface="Calibri"/>
                <a:cs typeface="Calibri"/>
                <a:sym typeface="Calibri"/>
              </a:rPr>
              <a:t>After the loop, if value of </a:t>
            </a:r>
            <a:r>
              <a:rPr lang="en" sz="1900" b="1" i="0" u="none" strike="noStrike" cap="none">
                <a:solidFill>
                  <a:schemeClr val="dk1"/>
                </a:solidFill>
                <a:latin typeface="Courier New"/>
                <a:ea typeface="Courier New"/>
                <a:cs typeface="Courier New"/>
                <a:sym typeface="Courier New"/>
              </a:rPr>
              <a:t>primeCheck</a:t>
            </a:r>
            <a:r>
              <a:rPr lang="en" sz="2400" b="0" i="0" u="none" strike="noStrike" cap="none">
                <a:solidFill>
                  <a:schemeClr val="dk1"/>
                </a:solidFill>
                <a:latin typeface="Calibri"/>
                <a:ea typeface="Calibri"/>
                <a:cs typeface="Calibri"/>
                <a:sym typeface="Calibri"/>
              </a:rPr>
              <a:t> is </a:t>
            </a:r>
            <a:r>
              <a:rPr lang="en" sz="1900" b="1" i="0" u="none" strike="noStrike" cap="none">
                <a:solidFill>
                  <a:schemeClr val="dk1"/>
                </a:solidFill>
                <a:latin typeface="Courier New"/>
                <a:ea typeface="Courier New"/>
                <a:cs typeface="Courier New"/>
                <a:sym typeface="Courier New"/>
              </a:rPr>
              <a:t>true</a:t>
            </a:r>
            <a:r>
              <a:rPr lang="en" sz="2400" b="0" i="0" u="none" strike="noStrike" cap="none">
                <a:solidFill>
                  <a:schemeClr val="dk1"/>
                </a:solidFill>
                <a:latin typeface="Calibri"/>
                <a:ea typeface="Calibri"/>
                <a:cs typeface="Calibri"/>
                <a:sym typeface="Calibri"/>
              </a:rPr>
              <a:t> then </a:t>
            </a:r>
            <a:r>
              <a:rPr lang="en" sz="1900" b="1" i="0" u="none" strike="noStrike" cap="none">
                <a:solidFill>
                  <a:schemeClr val="dk1"/>
                </a:solidFill>
                <a:latin typeface="Courier New"/>
                <a:ea typeface="Courier New"/>
                <a:cs typeface="Courier New"/>
                <a:sym typeface="Courier New"/>
              </a:rPr>
              <a:t>String</a:t>
            </a:r>
            <a:r>
              <a:rPr lang="en" sz="2400" b="0" i="0" u="none" strike="noStrike" cap="none">
                <a:solidFill>
                  <a:schemeClr val="dk1"/>
                </a:solidFill>
                <a:latin typeface="Calibri"/>
                <a:ea typeface="Calibri"/>
                <a:cs typeface="Calibri"/>
                <a:sym typeface="Calibri"/>
              </a:rPr>
              <a:t> variable </a:t>
            </a:r>
            <a:r>
              <a:rPr lang="en" sz="1900" b="1" i="0" u="none" strike="noStrike" cap="none">
                <a:solidFill>
                  <a:schemeClr val="dk1"/>
                </a:solidFill>
                <a:latin typeface="Courier New"/>
                <a:ea typeface="Courier New"/>
                <a:cs typeface="Courier New"/>
                <a:sym typeface="Courier New"/>
              </a:rPr>
              <a:t>result</a:t>
            </a:r>
            <a:r>
              <a:rPr lang="en" sz="2400" b="0" i="0" u="none" strike="noStrike" cap="none">
                <a:solidFill>
                  <a:schemeClr val="dk1"/>
                </a:solidFill>
                <a:latin typeface="Calibri"/>
                <a:ea typeface="Calibri"/>
                <a:cs typeface="Calibri"/>
                <a:sym typeface="Calibri"/>
              </a:rPr>
              <a:t> is returned having value “</a:t>
            </a:r>
            <a:r>
              <a:rPr lang="en" sz="1900" b="1" i="0" u="none" strike="noStrike" cap="none">
                <a:solidFill>
                  <a:schemeClr val="dk1"/>
                </a:solidFill>
                <a:latin typeface="Courier New"/>
                <a:ea typeface="Courier New"/>
                <a:cs typeface="Courier New"/>
                <a:sym typeface="Courier New"/>
              </a:rPr>
              <a:t>Prime</a:t>
            </a:r>
            <a:r>
              <a:rPr lang="en" sz="2400" b="0" i="0" u="none" strike="noStrike" cap="none">
                <a:solidFill>
                  <a:schemeClr val="dk1"/>
                </a:solidFill>
                <a:latin typeface="Calibri"/>
                <a:ea typeface="Calibri"/>
                <a:cs typeface="Calibri"/>
                <a:sym typeface="Calibri"/>
              </a:rPr>
              <a:t>” else “</a:t>
            </a:r>
            <a:r>
              <a:rPr lang="en" sz="1900" b="1" i="0" u="none" strike="noStrike" cap="none">
                <a:solidFill>
                  <a:schemeClr val="dk1"/>
                </a:solidFill>
                <a:latin typeface="Courier New"/>
                <a:ea typeface="Courier New"/>
                <a:cs typeface="Courier New"/>
                <a:sym typeface="Courier New"/>
              </a:rPr>
              <a:t>not a Prime</a:t>
            </a:r>
            <a:r>
              <a:rPr lang="en" sz="2400" b="0" i="0" u="none" strike="noStrike" cap="none">
                <a:solidFill>
                  <a:schemeClr val="dk1"/>
                </a:solidFill>
                <a:latin typeface="Calibri"/>
                <a:ea typeface="Calibri"/>
                <a:cs typeface="Calibri"/>
                <a:sym typeface="Calibri"/>
              </a:rPr>
              <a:t>” is returned.</a:t>
            </a: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374" name="Google Shape;374;p55"/>
          <p:cNvSpPr txBox="1"/>
          <p:nvPr/>
        </p:nvSpPr>
        <p:spPr>
          <a:xfrm>
            <a:off x="507300" y="14350"/>
            <a:ext cx="38925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1" i="0" u="none" strike="noStrike" cap="none">
                <a:solidFill>
                  <a:srgbClr val="FFFFFF"/>
                </a:solidFill>
                <a:latin typeface="Calibri"/>
                <a:ea typeface="Calibri"/>
                <a:cs typeface="Calibri"/>
                <a:sym typeface="Calibri"/>
              </a:rPr>
              <a:t>Passing Parameters</a:t>
            </a:r>
            <a:endParaRPr sz="3000" b="1" i="0" u="none" strike="noStrike" cap="none">
              <a:solidFill>
                <a:srgbClr val="FFFFFF"/>
              </a:solidFill>
              <a:latin typeface="Calibri"/>
              <a:ea typeface="Calibri"/>
              <a:cs typeface="Calibri"/>
              <a:sym typeface="Calibri"/>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78"/>
        <p:cNvGrpSpPr/>
        <p:nvPr/>
      </p:nvGrpSpPr>
      <p:grpSpPr>
        <a:xfrm>
          <a:off x="0" y="0"/>
          <a:ext cx="0" cy="0"/>
          <a:chOff x="0" y="0"/>
          <a:chExt cx="0" cy="0"/>
        </a:xfrm>
      </p:grpSpPr>
      <p:sp>
        <p:nvSpPr>
          <p:cNvPr id="379" name="Google Shape;379;p56"/>
          <p:cNvSpPr/>
          <p:nvPr/>
        </p:nvSpPr>
        <p:spPr>
          <a:xfrm>
            <a:off x="7611909" y="303609"/>
            <a:ext cx="909900" cy="243000"/>
          </a:xfrm>
          <a:prstGeom prst="rect">
            <a:avLst/>
          </a:pr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80" name="Google Shape;380;p56"/>
          <p:cNvSpPr/>
          <p:nvPr/>
        </p:nvSpPr>
        <p:spPr>
          <a:xfrm>
            <a:off x="0" y="0"/>
            <a:ext cx="9144000" cy="636905"/>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81" name="Google Shape;381;p56"/>
          <p:cNvSpPr txBox="1"/>
          <p:nvPr/>
        </p:nvSpPr>
        <p:spPr>
          <a:xfrm>
            <a:off x="507300" y="14350"/>
            <a:ext cx="29217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endParaRPr sz="3000" b="1" i="0" u="none" strike="noStrike" cap="none">
              <a:solidFill>
                <a:srgbClr val="FFFFFF"/>
              </a:solidFill>
              <a:latin typeface="Calibri"/>
              <a:ea typeface="Calibri"/>
              <a:cs typeface="Calibri"/>
              <a:sym typeface="Calibri"/>
            </a:endParaRPr>
          </a:p>
        </p:txBody>
      </p:sp>
      <p:sp>
        <p:nvSpPr>
          <p:cNvPr id="382" name="Google Shape;382;p56"/>
          <p:cNvSpPr txBox="1"/>
          <p:nvPr/>
        </p:nvSpPr>
        <p:spPr>
          <a:xfrm>
            <a:off x="583500" y="1103050"/>
            <a:ext cx="8014500" cy="25650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383" name="Google Shape;383;p56"/>
          <p:cNvSpPr txBox="1"/>
          <p:nvPr/>
        </p:nvSpPr>
        <p:spPr>
          <a:xfrm>
            <a:off x="1143300" y="4172675"/>
            <a:ext cx="6938400" cy="493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4" name="Google Shape;384;p56"/>
          <p:cNvSpPr txBox="1"/>
          <p:nvPr/>
        </p:nvSpPr>
        <p:spPr>
          <a:xfrm>
            <a:off x="2122025" y="3872925"/>
            <a:ext cx="5223000" cy="4266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000"/>
              <a:buFont typeface="Arial"/>
              <a:buNone/>
            </a:pPr>
            <a:r>
              <a:rPr lang="en" sz="2000" b="1" i="0" u="none" strike="noStrike" cap="none">
                <a:solidFill>
                  <a:srgbClr val="4C1130"/>
                </a:solidFill>
                <a:latin typeface="Arial"/>
                <a:ea typeface="Arial"/>
                <a:cs typeface="Arial"/>
                <a:sym typeface="Arial"/>
              </a:rPr>
              <a:t>Passing Parameter in Functions: Example 2-&gt;main method</a:t>
            </a:r>
            <a:endParaRPr sz="2000" b="1" i="0" u="none" strike="noStrike" cap="none">
              <a:solidFill>
                <a:srgbClr val="4C1130"/>
              </a:solidFill>
              <a:latin typeface="Arial"/>
              <a:ea typeface="Arial"/>
              <a:cs typeface="Arial"/>
              <a:sym typeface="Arial"/>
            </a:endParaRPr>
          </a:p>
        </p:txBody>
      </p:sp>
      <p:sp>
        <p:nvSpPr>
          <p:cNvPr id="385" name="Google Shape;385;p56"/>
          <p:cNvSpPr txBox="1"/>
          <p:nvPr/>
        </p:nvSpPr>
        <p:spPr>
          <a:xfrm>
            <a:off x="507300" y="14350"/>
            <a:ext cx="38925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1" i="0" u="none" strike="noStrike" cap="none">
                <a:solidFill>
                  <a:srgbClr val="FFFFFF"/>
                </a:solidFill>
                <a:latin typeface="Calibri"/>
                <a:ea typeface="Calibri"/>
                <a:cs typeface="Calibri"/>
                <a:sym typeface="Calibri"/>
              </a:rPr>
              <a:t>Passing Parameters</a:t>
            </a:r>
            <a:endParaRPr sz="3000" b="1" i="0" u="none" strike="noStrike" cap="none">
              <a:solidFill>
                <a:srgbClr val="FFFFFF"/>
              </a:solidFill>
              <a:latin typeface="Calibri"/>
              <a:ea typeface="Calibri"/>
              <a:cs typeface="Calibri"/>
              <a:sym typeface="Calibri"/>
            </a:endParaRPr>
          </a:p>
        </p:txBody>
      </p:sp>
      <p:pic>
        <p:nvPicPr>
          <p:cNvPr id="386" name="Google Shape;386;p56"/>
          <p:cNvPicPr preferRelativeResize="0"/>
          <p:nvPr/>
        </p:nvPicPr>
        <p:blipFill rotWithShape="1">
          <a:blip r:embed="rId3">
            <a:alphaModFix/>
          </a:blip>
          <a:srcRect l="15321" t="21430" r="43067" b="53255"/>
          <a:stretch/>
        </p:blipFill>
        <p:spPr>
          <a:xfrm>
            <a:off x="1817225" y="1526176"/>
            <a:ext cx="5719828" cy="1956300"/>
          </a:xfrm>
          <a:prstGeom prst="rect">
            <a:avLst/>
          </a:prstGeom>
          <a:noFill/>
          <a:ln w="38100" cap="flat" cmpd="sng">
            <a:solidFill>
              <a:srgbClr val="0000FF"/>
            </a:solidFill>
            <a:prstDash val="solid"/>
            <a:round/>
            <a:headEnd type="none" w="sm" len="sm"/>
            <a:tailEnd type="none" w="sm" len="sm"/>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25"/>
        <p:cNvGrpSpPr/>
        <p:nvPr/>
      </p:nvGrpSpPr>
      <p:grpSpPr>
        <a:xfrm>
          <a:off x="0" y="0"/>
          <a:ext cx="0" cy="0"/>
          <a:chOff x="0" y="0"/>
          <a:chExt cx="0" cy="0"/>
        </a:xfrm>
      </p:grpSpPr>
      <p:sp>
        <p:nvSpPr>
          <p:cNvPr id="126" name="Google Shape;126;p29"/>
          <p:cNvSpPr/>
          <p:nvPr/>
        </p:nvSpPr>
        <p:spPr>
          <a:xfrm>
            <a:off x="7611909" y="303609"/>
            <a:ext cx="909900" cy="243000"/>
          </a:xfrm>
          <a:prstGeom prst="rect">
            <a:avLst/>
          </a:pr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27" name="Google Shape;127;p29"/>
          <p:cNvSpPr/>
          <p:nvPr/>
        </p:nvSpPr>
        <p:spPr>
          <a:xfrm>
            <a:off x="0" y="0"/>
            <a:ext cx="9144000" cy="636905"/>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28" name="Google Shape;128;p29"/>
          <p:cNvSpPr txBox="1"/>
          <p:nvPr/>
        </p:nvSpPr>
        <p:spPr>
          <a:xfrm>
            <a:off x="507300" y="14350"/>
            <a:ext cx="29217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1" i="0" u="none" strike="noStrike" cap="none">
                <a:solidFill>
                  <a:srgbClr val="FFFFFF"/>
                </a:solidFill>
                <a:latin typeface="Calibri"/>
                <a:ea typeface="Calibri"/>
                <a:cs typeface="Calibri"/>
                <a:sym typeface="Calibri"/>
              </a:rPr>
              <a:t>Today’s Agenda</a:t>
            </a:r>
            <a:endParaRPr sz="3000" b="1" i="0" u="none" strike="noStrike" cap="none">
              <a:solidFill>
                <a:srgbClr val="FFFFFF"/>
              </a:solidFill>
              <a:latin typeface="Calibri"/>
              <a:ea typeface="Calibri"/>
              <a:cs typeface="Calibri"/>
              <a:sym typeface="Calibri"/>
            </a:endParaRPr>
          </a:p>
        </p:txBody>
      </p:sp>
      <p:sp>
        <p:nvSpPr>
          <p:cNvPr id="129" name="Google Shape;129;p29"/>
          <p:cNvSpPr txBox="1"/>
          <p:nvPr/>
        </p:nvSpPr>
        <p:spPr>
          <a:xfrm>
            <a:off x="507300" y="950650"/>
            <a:ext cx="8014500" cy="2565000"/>
          </a:xfrm>
          <a:prstGeom prst="rect">
            <a:avLst/>
          </a:prstGeom>
          <a:noFill/>
          <a:ln>
            <a:noFill/>
          </a:ln>
        </p:spPr>
        <p:txBody>
          <a:bodyPr spcFirstLastPara="1" wrap="square" lIns="91425" tIns="91425" rIns="91425" bIns="91425" anchor="t" anchorCtr="0">
            <a:noAutofit/>
          </a:bodyPr>
          <a:lstStyle/>
          <a:p>
            <a:pPr marL="457200" marR="0" lvl="0" indent="-381000" algn="l" rtl="0">
              <a:lnSpc>
                <a:spcPct val="150000"/>
              </a:lnSpc>
              <a:spcBef>
                <a:spcPts val="0"/>
              </a:spcBef>
              <a:spcAft>
                <a:spcPts val="0"/>
              </a:spcAft>
              <a:buClr>
                <a:srgbClr val="000000"/>
              </a:buClr>
              <a:buSzPts val="2400"/>
              <a:buFont typeface="Calibri"/>
              <a:buChar char="●"/>
            </a:pPr>
            <a:r>
              <a:rPr lang="en" sz="2400" b="0" i="0" u="none" strike="noStrike" cap="none">
                <a:solidFill>
                  <a:srgbClr val="000000"/>
                </a:solidFill>
                <a:latin typeface="Calibri"/>
                <a:ea typeface="Calibri"/>
                <a:cs typeface="Calibri"/>
                <a:sym typeface="Calibri"/>
              </a:rPr>
              <a:t>Inbuilt Functions in Java</a:t>
            </a:r>
            <a:endParaRPr sz="2400" b="0" i="0" u="none" strike="noStrike" cap="none">
              <a:solidFill>
                <a:srgbClr val="000000"/>
              </a:solidFill>
              <a:latin typeface="Calibri"/>
              <a:ea typeface="Calibri"/>
              <a:cs typeface="Calibri"/>
              <a:sym typeface="Calibri"/>
            </a:endParaRPr>
          </a:p>
          <a:p>
            <a:pPr marL="457200" marR="0" lvl="0" indent="-381000" algn="l" rtl="0">
              <a:lnSpc>
                <a:spcPct val="150000"/>
              </a:lnSpc>
              <a:spcBef>
                <a:spcPts val="0"/>
              </a:spcBef>
              <a:spcAft>
                <a:spcPts val="0"/>
              </a:spcAft>
              <a:buClr>
                <a:srgbClr val="000000"/>
              </a:buClr>
              <a:buSzPts val="2400"/>
              <a:buFont typeface="Calibri"/>
              <a:buChar char="●"/>
            </a:pPr>
            <a:r>
              <a:rPr lang="en" sz="2400" b="0" i="0" u="none" strike="noStrike" cap="none">
                <a:solidFill>
                  <a:srgbClr val="000000"/>
                </a:solidFill>
                <a:latin typeface="Calibri"/>
                <a:ea typeface="Calibri"/>
                <a:cs typeface="Calibri"/>
                <a:sym typeface="Calibri"/>
              </a:rPr>
              <a:t>Reading from a file</a:t>
            </a:r>
            <a:endParaRPr sz="2400" b="0" i="0" u="none" strike="noStrike" cap="none">
              <a:solidFill>
                <a:srgbClr val="000000"/>
              </a:solidFill>
              <a:latin typeface="Calibri"/>
              <a:ea typeface="Calibri"/>
              <a:cs typeface="Calibri"/>
              <a:sym typeface="Calibri"/>
            </a:endParaRPr>
          </a:p>
          <a:p>
            <a:pPr marL="457200" marR="0" lvl="0" indent="-381000" algn="l" rtl="0">
              <a:lnSpc>
                <a:spcPct val="150000"/>
              </a:lnSpc>
              <a:spcBef>
                <a:spcPts val="0"/>
              </a:spcBef>
              <a:spcAft>
                <a:spcPts val="0"/>
              </a:spcAft>
              <a:buClr>
                <a:srgbClr val="000000"/>
              </a:buClr>
              <a:buSzPts val="2400"/>
              <a:buFont typeface="Calibri"/>
              <a:buChar char="●"/>
            </a:pPr>
            <a:r>
              <a:rPr lang="en" sz="2400" b="0" i="0" u="none" strike="noStrike" cap="none">
                <a:solidFill>
                  <a:srgbClr val="000000"/>
                </a:solidFill>
                <a:latin typeface="Calibri"/>
                <a:ea typeface="Calibri"/>
                <a:cs typeface="Calibri"/>
                <a:sym typeface="Calibri"/>
              </a:rPr>
              <a:t>Exceptions</a:t>
            </a:r>
            <a:endParaRPr sz="2400" b="0" i="0" u="none" strike="noStrike" cap="none">
              <a:solidFill>
                <a:srgbClr val="000000"/>
              </a:solidFill>
              <a:latin typeface="Calibri"/>
              <a:ea typeface="Calibri"/>
              <a:cs typeface="Calibri"/>
              <a:sym typeface="Calibri"/>
            </a:endParaRPr>
          </a:p>
          <a:p>
            <a:pPr marL="457200" marR="0" lvl="0" indent="-381000" algn="l" rtl="0">
              <a:lnSpc>
                <a:spcPct val="150000"/>
              </a:lnSpc>
              <a:spcBef>
                <a:spcPts val="0"/>
              </a:spcBef>
              <a:spcAft>
                <a:spcPts val="0"/>
              </a:spcAft>
              <a:buClr>
                <a:srgbClr val="000000"/>
              </a:buClr>
              <a:buSzPts val="2400"/>
              <a:buFont typeface="Calibri"/>
              <a:buChar char="●"/>
            </a:pPr>
            <a:r>
              <a:rPr lang="en" sz="2400" b="0" i="0" u="none" strike="noStrike" cap="none">
                <a:solidFill>
                  <a:srgbClr val="000000"/>
                </a:solidFill>
                <a:latin typeface="Calibri"/>
                <a:ea typeface="Calibri"/>
                <a:cs typeface="Calibri"/>
                <a:sym typeface="Calibri"/>
              </a:rPr>
              <a:t>try catch</a:t>
            </a:r>
            <a:endParaRPr sz="2400" b="0" i="0" u="none" strike="noStrike" cap="none">
              <a:solidFill>
                <a:srgbClr val="000000"/>
              </a:solidFill>
              <a:latin typeface="Calibri"/>
              <a:ea typeface="Calibri"/>
              <a:cs typeface="Calibri"/>
              <a:sym typeface="Calibri"/>
            </a:endParaRPr>
          </a:p>
          <a:p>
            <a:pPr marL="457200" marR="0" lvl="0" indent="-381000" algn="l" rtl="0">
              <a:lnSpc>
                <a:spcPct val="150000"/>
              </a:lnSpc>
              <a:spcBef>
                <a:spcPts val="0"/>
              </a:spcBef>
              <a:spcAft>
                <a:spcPts val="0"/>
              </a:spcAft>
              <a:buClr>
                <a:srgbClr val="000000"/>
              </a:buClr>
              <a:buSzPts val="2400"/>
              <a:buFont typeface="Calibri"/>
              <a:buChar char="●"/>
            </a:pPr>
            <a:r>
              <a:rPr lang="en" sz="2400" b="0" i="0" u="none" strike="noStrike" cap="none">
                <a:solidFill>
                  <a:srgbClr val="000000"/>
                </a:solidFill>
                <a:latin typeface="Calibri"/>
                <a:ea typeface="Calibri"/>
                <a:cs typeface="Calibri"/>
                <a:sym typeface="Calibri"/>
              </a:rPr>
              <a:t>throws Statement</a:t>
            </a:r>
            <a:endParaRPr sz="2400" b="0" i="0" u="none" strike="noStrike" cap="none">
              <a:solidFill>
                <a:srgbClr val="000000"/>
              </a:solidFill>
              <a:latin typeface="Calibri"/>
              <a:ea typeface="Calibri"/>
              <a:cs typeface="Calibri"/>
              <a:sym typeface="Calibri"/>
            </a:endParaRPr>
          </a:p>
          <a:p>
            <a:pPr marL="457200" marR="0" lvl="0" indent="-381000" algn="l" rtl="0">
              <a:lnSpc>
                <a:spcPct val="150000"/>
              </a:lnSpc>
              <a:spcBef>
                <a:spcPts val="0"/>
              </a:spcBef>
              <a:spcAft>
                <a:spcPts val="0"/>
              </a:spcAft>
              <a:buClr>
                <a:srgbClr val="000000"/>
              </a:buClr>
              <a:buSzPts val="2400"/>
              <a:buFont typeface="Calibri"/>
              <a:buChar char="●"/>
            </a:pPr>
            <a:r>
              <a:rPr lang="en" sz="2400" b="0" i="0" u="none" strike="noStrike" cap="none">
                <a:solidFill>
                  <a:srgbClr val="000000"/>
                </a:solidFill>
                <a:latin typeface="Calibri"/>
                <a:ea typeface="Calibri"/>
                <a:cs typeface="Calibri"/>
                <a:sym typeface="Calibri"/>
              </a:rPr>
              <a:t>Writing to a File</a:t>
            </a:r>
            <a:endParaRPr sz="24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239455951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90"/>
        <p:cNvGrpSpPr/>
        <p:nvPr/>
      </p:nvGrpSpPr>
      <p:grpSpPr>
        <a:xfrm>
          <a:off x="0" y="0"/>
          <a:ext cx="0" cy="0"/>
          <a:chOff x="0" y="0"/>
          <a:chExt cx="0" cy="0"/>
        </a:xfrm>
      </p:grpSpPr>
      <p:sp>
        <p:nvSpPr>
          <p:cNvPr id="391" name="Google Shape;391;p57"/>
          <p:cNvSpPr/>
          <p:nvPr/>
        </p:nvSpPr>
        <p:spPr>
          <a:xfrm>
            <a:off x="7611909" y="303609"/>
            <a:ext cx="909900" cy="243000"/>
          </a:xfrm>
          <a:prstGeom prst="rect">
            <a:avLst/>
          </a:pr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92" name="Google Shape;392;p57"/>
          <p:cNvSpPr/>
          <p:nvPr/>
        </p:nvSpPr>
        <p:spPr>
          <a:xfrm>
            <a:off x="0" y="0"/>
            <a:ext cx="9144000" cy="636905"/>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93" name="Google Shape;393;p57"/>
          <p:cNvSpPr txBox="1"/>
          <p:nvPr/>
        </p:nvSpPr>
        <p:spPr>
          <a:xfrm>
            <a:off x="507300" y="14350"/>
            <a:ext cx="29217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endParaRPr sz="3000" b="1" i="0" u="none" strike="noStrike" cap="none">
              <a:solidFill>
                <a:srgbClr val="FFFFFF"/>
              </a:solidFill>
              <a:latin typeface="Calibri"/>
              <a:ea typeface="Calibri"/>
              <a:cs typeface="Calibri"/>
              <a:sym typeface="Calibri"/>
            </a:endParaRPr>
          </a:p>
        </p:txBody>
      </p:sp>
      <p:sp>
        <p:nvSpPr>
          <p:cNvPr id="394" name="Google Shape;394;p57"/>
          <p:cNvSpPr txBox="1"/>
          <p:nvPr/>
        </p:nvSpPr>
        <p:spPr>
          <a:xfrm>
            <a:off x="450500" y="874450"/>
            <a:ext cx="8481300" cy="2565000"/>
          </a:xfrm>
          <a:prstGeom prst="rect">
            <a:avLst/>
          </a:prstGeom>
          <a:noFill/>
          <a:ln>
            <a:noFill/>
          </a:ln>
        </p:spPr>
        <p:txBody>
          <a:bodyPr spcFirstLastPara="1" wrap="square" lIns="91425" tIns="91425" rIns="91425" bIns="91425" anchor="t" anchorCtr="0">
            <a:noAutofit/>
          </a:bodyPr>
          <a:lstStyle/>
          <a:p>
            <a:pPr marL="457200" marR="0" lvl="0" indent="-381000" algn="l" rtl="0">
              <a:lnSpc>
                <a:spcPct val="115000"/>
              </a:lnSpc>
              <a:spcBef>
                <a:spcPts val="0"/>
              </a:spcBef>
              <a:spcAft>
                <a:spcPts val="0"/>
              </a:spcAft>
              <a:buClr>
                <a:schemeClr val="dk1"/>
              </a:buClr>
              <a:buSzPts val="2400"/>
              <a:buFont typeface="Calibri"/>
              <a:buChar char="●"/>
            </a:pPr>
            <a:r>
              <a:rPr lang="en" sz="2400" b="0" i="0" u="none" strike="noStrike" cap="none">
                <a:solidFill>
                  <a:schemeClr val="dk1"/>
                </a:solidFill>
                <a:latin typeface="Calibri"/>
                <a:ea typeface="Calibri"/>
                <a:cs typeface="Calibri"/>
                <a:sym typeface="Calibri"/>
              </a:rPr>
              <a:t>In the </a:t>
            </a:r>
            <a:r>
              <a:rPr lang="en" sz="1900" b="1" i="0" u="none" strike="noStrike" cap="none">
                <a:solidFill>
                  <a:schemeClr val="dk1"/>
                </a:solidFill>
                <a:latin typeface="Courier New"/>
                <a:ea typeface="Courier New"/>
                <a:cs typeface="Courier New"/>
                <a:sym typeface="Courier New"/>
              </a:rPr>
              <a:t>main()</a:t>
            </a:r>
            <a:r>
              <a:rPr lang="en" sz="2400" b="1" i="0" u="none" strike="noStrike" cap="none">
                <a:solidFill>
                  <a:schemeClr val="dk1"/>
                </a:solidFill>
                <a:latin typeface="Calibri"/>
                <a:ea typeface="Calibri"/>
                <a:cs typeface="Calibri"/>
                <a:sym typeface="Calibri"/>
              </a:rPr>
              <a:t> </a:t>
            </a:r>
            <a:r>
              <a:rPr lang="en" sz="2400" b="0" i="0" u="none" strike="noStrike" cap="none">
                <a:solidFill>
                  <a:schemeClr val="dk1"/>
                </a:solidFill>
                <a:latin typeface="Calibri"/>
                <a:ea typeface="Calibri"/>
                <a:cs typeface="Calibri"/>
                <a:sym typeface="Calibri"/>
              </a:rPr>
              <a:t>method, you can observe that </a:t>
            </a:r>
            <a:r>
              <a:rPr lang="en" sz="1900" b="1" i="0" u="none" strike="noStrike" cap="none">
                <a:solidFill>
                  <a:schemeClr val="dk1"/>
                </a:solidFill>
                <a:latin typeface="Courier New"/>
                <a:ea typeface="Courier New"/>
                <a:cs typeface="Courier New"/>
                <a:sym typeface="Courier New"/>
              </a:rPr>
              <a:t>prime()</a:t>
            </a:r>
            <a:r>
              <a:rPr lang="en" sz="2400" b="1" i="0" u="none" strike="noStrike" cap="none">
                <a:solidFill>
                  <a:schemeClr val="dk1"/>
                </a:solidFill>
                <a:latin typeface="Calibri"/>
                <a:ea typeface="Calibri"/>
                <a:cs typeface="Calibri"/>
                <a:sym typeface="Calibri"/>
              </a:rPr>
              <a:t> </a:t>
            </a:r>
            <a:r>
              <a:rPr lang="en" sz="2400" b="0" i="0" u="none" strike="noStrike" cap="none">
                <a:solidFill>
                  <a:schemeClr val="dk1"/>
                </a:solidFill>
                <a:latin typeface="Calibri"/>
                <a:ea typeface="Calibri"/>
                <a:cs typeface="Calibri"/>
                <a:sym typeface="Calibri"/>
              </a:rPr>
              <a:t>function</a:t>
            </a:r>
            <a:r>
              <a:rPr lang="en" sz="2400" b="1" i="0" u="none" strike="noStrike" cap="none">
                <a:solidFill>
                  <a:schemeClr val="dk1"/>
                </a:solidFill>
                <a:latin typeface="Calibri"/>
                <a:ea typeface="Calibri"/>
                <a:cs typeface="Calibri"/>
                <a:sym typeface="Calibri"/>
              </a:rPr>
              <a:t> </a:t>
            </a:r>
            <a:r>
              <a:rPr lang="en" sz="2400" b="0" i="0" u="none" strike="noStrike" cap="none">
                <a:solidFill>
                  <a:schemeClr val="dk1"/>
                </a:solidFill>
                <a:latin typeface="Calibri"/>
                <a:ea typeface="Calibri"/>
                <a:cs typeface="Calibri"/>
                <a:sym typeface="Calibri"/>
              </a:rPr>
              <a:t>is called twice. </a:t>
            </a: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a:p>
            <a:pPr marL="457200" marR="0" lvl="0" indent="-381000" algn="l" rtl="0">
              <a:lnSpc>
                <a:spcPct val="115000"/>
              </a:lnSpc>
              <a:spcBef>
                <a:spcPts val="0"/>
              </a:spcBef>
              <a:spcAft>
                <a:spcPts val="0"/>
              </a:spcAft>
              <a:buClr>
                <a:schemeClr val="dk1"/>
              </a:buClr>
              <a:buSzPts val="2400"/>
              <a:buFont typeface="Calibri"/>
              <a:buChar char="●"/>
            </a:pPr>
            <a:r>
              <a:rPr lang="en" sz="2400" b="0" i="0" u="none" strike="noStrike" cap="none">
                <a:solidFill>
                  <a:schemeClr val="dk1"/>
                </a:solidFill>
                <a:latin typeface="Calibri"/>
                <a:ea typeface="Calibri"/>
                <a:cs typeface="Calibri"/>
                <a:sym typeface="Calibri"/>
              </a:rPr>
              <a:t>In the first case, the result was stored in a </a:t>
            </a:r>
            <a:r>
              <a:rPr lang="en" sz="1900" b="1" i="0" u="none" strike="noStrike" cap="none">
                <a:solidFill>
                  <a:schemeClr val="dk1"/>
                </a:solidFill>
                <a:latin typeface="Courier New"/>
                <a:ea typeface="Courier New"/>
                <a:cs typeface="Courier New"/>
                <a:sym typeface="Courier New"/>
              </a:rPr>
              <a:t>String</a:t>
            </a:r>
            <a:r>
              <a:rPr lang="en" sz="2400" b="1" i="0" u="none" strike="noStrike" cap="none">
                <a:solidFill>
                  <a:schemeClr val="dk1"/>
                </a:solidFill>
                <a:latin typeface="Calibri"/>
                <a:ea typeface="Calibri"/>
                <a:cs typeface="Calibri"/>
                <a:sym typeface="Calibri"/>
              </a:rPr>
              <a:t> </a:t>
            </a:r>
            <a:r>
              <a:rPr lang="en" sz="2400" b="0" i="0" u="none" strike="noStrike" cap="none">
                <a:solidFill>
                  <a:schemeClr val="dk1"/>
                </a:solidFill>
                <a:latin typeface="Calibri"/>
                <a:ea typeface="Calibri"/>
                <a:cs typeface="Calibri"/>
                <a:sym typeface="Calibri"/>
              </a:rPr>
              <a:t>variable</a:t>
            </a:r>
            <a:r>
              <a:rPr lang="en" sz="2400" b="1" i="0" u="none" strike="noStrike" cap="none">
                <a:solidFill>
                  <a:schemeClr val="dk1"/>
                </a:solidFill>
                <a:latin typeface="Calibri"/>
                <a:ea typeface="Calibri"/>
                <a:cs typeface="Calibri"/>
                <a:sym typeface="Calibri"/>
              </a:rPr>
              <a:t> </a:t>
            </a:r>
            <a:r>
              <a:rPr lang="en" sz="1900" b="1" i="0" u="none" strike="noStrike" cap="none">
                <a:solidFill>
                  <a:schemeClr val="dk1"/>
                </a:solidFill>
                <a:latin typeface="Courier New"/>
                <a:ea typeface="Courier New"/>
                <a:cs typeface="Courier New"/>
                <a:sym typeface="Courier New"/>
              </a:rPr>
              <a:t>primeNumber</a:t>
            </a:r>
            <a:r>
              <a:rPr lang="en" sz="2400" b="1" i="0" u="none" strike="noStrike" cap="none">
                <a:solidFill>
                  <a:schemeClr val="dk1"/>
                </a:solidFill>
                <a:latin typeface="Calibri"/>
                <a:ea typeface="Calibri"/>
                <a:cs typeface="Calibri"/>
                <a:sym typeface="Calibri"/>
              </a:rPr>
              <a:t> </a:t>
            </a:r>
            <a:r>
              <a:rPr lang="en" sz="2400" b="0" i="0" u="none" strike="noStrike" cap="none">
                <a:solidFill>
                  <a:schemeClr val="dk1"/>
                </a:solidFill>
                <a:latin typeface="Calibri"/>
                <a:ea typeface="Calibri"/>
                <a:cs typeface="Calibri"/>
                <a:sym typeface="Calibri"/>
              </a:rPr>
              <a:t>and </a:t>
            </a:r>
            <a:r>
              <a:rPr lang="en" sz="2400" b="1" i="0" u="none" strike="noStrike" cap="none">
                <a:solidFill>
                  <a:schemeClr val="dk1"/>
                </a:solidFill>
                <a:latin typeface="Calibri"/>
                <a:ea typeface="Calibri"/>
                <a:cs typeface="Calibri"/>
                <a:sym typeface="Calibri"/>
              </a:rPr>
              <a:t>then this variable was printed</a:t>
            </a:r>
            <a:r>
              <a:rPr lang="en" sz="2400" b="0" i="0" u="none" strike="noStrike" cap="none">
                <a:solidFill>
                  <a:schemeClr val="dk1"/>
                </a:solidFill>
                <a:latin typeface="Calibri"/>
                <a:ea typeface="Calibri"/>
                <a:cs typeface="Calibri"/>
                <a:sym typeface="Calibri"/>
              </a:rPr>
              <a:t>. </a:t>
            </a: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a:p>
            <a:pPr marL="457200" marR="0" lvl="0" indent="-381000" algn="l" rtl="0">
              <a:lnSpc>
                <a:spcPct val="115000"/>
              </a:lnSpc>
              <a:spcBef>
                <a:spcPts val="0"/>
              </a:spcBef>
              <a:spcAft>
                <a:spcPts val="0"/>
              </a:spcAft>
              <a:buClr>
                <a:schemeClr val="dk1"/>
              </a:buClr>
              <a:buSzPts val="2400"/>
              <a:buFont typeface="Calibri"/>
              <a:buChar char="●"/>
            </a:pPr>
            <a:r>
              <a:rPr lang="en" sz="2400" b="0" i="0" u="none" strike="noStrike" cap="none">
                <a:solidFill>
                  <a:schemeClr val="dk1"/>
                </a:solidFill>
                <a:latin typeface="Calibri"/>
                <a:ea typeface="Calibri"/>
                <a:cs typeface="Calibri"/>
                <a:sym typeface="Calibri"/>
              </a:rPr>
              <a:t>In, the second case, the function was </a:t>
            </a:r>
            <a:r>
              <a:rPr lang="en" sz="2400" b="1" i="0" u="none" strike="noStrike" cap="none">
                <a:solidFill>
                  <a:schemeClr val="dk1"/>
                </a:solidFill>
                <a:latin typeface="Calibri"/>
                <a:ea typeface="Calibri"/>
                <a:cs typeface="Calibri"/>
                <a:sym typeface="Calibri"/>
              </a:rPr>
              <a:t>called and printed simultaneously</a:t>
            </a:r>
            <a:r>
              <a:rPr lang="en" sz="2400" b="0" i="0" u="none" strike="noStrike" cap="none">
                <a:solidFill>
                  <a:schemeClr val="dk1"/>
                </a:solidFill>
                <a:latin typeface="Calibri"/>
                <a:ea typeface="Calibri"/>
                <a:cs typeface="Calibri"/>
                <a:sym typeface="Calibri"/>
              </a:rPr>
              <a:t>. </a:t>
            </a: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a:p>
            <a:pPr marL="457200" marR="0" lvl="0" indent="-381000" algn="l" rtl="0">
              <a:lnSpc>
                <a:spcPct val="115000"/>
              </a:lnSpc>
              <a:spcBef>
                <a:spcPts val="0"/>
              </a:spcBef>
              <a:spcAft>
                <a:spcPts val="0"/>
              </a:spcAft>
              <a:buClr>
                <a:schemeClr val="dk1"/>
              </a:buClr>
              <a:buSzPts val="2400"/>
              <a:buFont typeface="Calibri"/>
              <a:buChar char="●"/>
            </a:pPr>
            <a:r>
              <a:rPr lang="en" sz="2400" b="0" i="0" u="none" strike="noStrike" cap="none">
                <a:solidFill>
                  <a:schemeClr val="dk1"/>
                </a:solidFill>
                <a:latin typeface="Calibri"/>
                <a:ea typeface="Calibri"/>
                <a:cs typeface="Calibri"/>
                <a:sym typeface="Calibri"/>
              </a:rPr>
              <a:t>It can be done both ways, however, second way </a:t>
            </a:r>
            <a:r>
              <a:rPr lang="en" sz="2400" b="1" i="0" u="none" strike="noStrike" cap="none">
                <a:solidFill>
                  <a:schemeClr val="dk1"/>
                </a:solidFill>
                <a:latin typeface="Calibri"/>
                <a:ea typeface="Calibri"/>
                <a:cs typeface="Calibri"/>
                <a:sym typeface="Calibri"/>
              </a:rPr>
              <a:t>saves memory</a:t>
            </a:r>
            <a:r>
              <a:rPr lang="en" sz="2400" b="0" i="0" u="none" strike="noStrike" cap="none">
                <a:solidFill>
                  <a:schemeClr val="dk1"/>
                </a:solidFill>
                <a:latin typeface="Calibri"/>
                <a:ea typeface="Calibri"/>
                <a:cs typeface="Calibri"/>
                <a:sym typeface="Calibri"/>
              </a:rPr>
              <a:t>.</a:t>
            </a: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395" name="Google Shape;395;p57"/>
          <p:cNvSpPr txBox="1"/>
          <p:nvPr/>
        </p:nvSpPr>
        <p:spPr>
          <a:xfrm>
            <a:off x="507300" y="14350"/>
            <a:ext cx="38925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1" i="0" u="none" strike="noStrike" cap="none">
                <a:solidFill>
                  <a:srgbClr val="FFFFFF"/>
                </a:solidFill>
                <a:latin typeface="Calibri"/>
                <a:ea typeface="Calibri"/>
                <a:cs typeface="Calibri"/>
                <a:sym typeface="Calibri"/>
              </a:rPr>
              <a:t>Passing Parameters</a:t>
            </a:r>
            <a:endParaRPr sz="3000" b="1" i="0" u="none" strike="noStrike" cap="none">
              <a:solidFill>
                <a:srgbClr val="FFFFFF"/>
              </a:solidFill>
              <a:latin typeface="Calibri"/>
              <a:ea typeface="Calibri"/>
              <a:cs typeface="Calibri"/>
              <a:sym typeface="Calibri"/>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99"/>
        <p:cNvGrpSpPr/>
        <p:nvPr/>
      </p:nvGrpSpPr>
      <p:grpSpPr>
        <a:xfrm>
          <a:off x="0" y="0"/>
          <a:ext cx="0" cy="0"/>
          <a:chOff x="0" y="0"/>
          <a:chExt cx="0" cy="0"/>
        </a:xfrm>
      </p:grpSpPr>
      <p:sp>
        <p:nvSpPr>
          <p:cNvPr id="400" name="Google Shape;400;p58"/>
          <p:cNvSpPr txBox="1"/>
          <p:nvPr/>
        </p:nvSpPr>
        <p:spPr>
          <a:xfrm>
            <a:off x="583500" y="1103050"/>
            <a:ext cx="8264400" cy="25650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chemeClr val="dk1"/>
                </a:solidFill>
                <a:latin typeface="Calibri"/>
                <a:ea typeface="Calibri"/>
                <a:cs typeface="Calibri"/>
                <a:sym typeface="Calibri"/>
              </a:rPr>
              <a:t>One of the major advantages of using functions is that if something goes wrong, you know where to make corrections that will be reflected in the entire program. </a:t>
            </a: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chemeClr val="dk1"/>
                </a:solidFill>
                <a:latin typeface="Calibri"/>
                <a:ea typeface="Calibri"/>
                <a:cs typeface="Calibri"/>
                <a:sym typeface="Calibri"/>
              </a:rPr>
              <a:t>Take two scenarios: one where you are checking prime numbers using the entire elaborate logic, let’s say, 10 times in different places, and you realise that you have made an error. Here, you will have to make corrections in each of these 10 places. </a:t>
            </a: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401" name="Google Shape;401;p58"/>
          <p:cNvSpPr/>
          <p:nvPr/>
        </p:nvSpPr>
        <p:spPr>
          <a:xfrm>
            <a:off x="7611909" y="303609"/>
            <a:ext cx="909900" cy="243000"/>
          </a:xfrm>
          <a:prstGeom prst="rect">
            <a:avLst/>
          </a:pr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402" name="Google Shape;402;p58"/>
          <p:cNvSpPr/>
          <p:nvPr/>
        </p:nvSpPr>
        <p:spPr>
          <a:xfrm>
            <a:off x="0" y="0"/>
            <a:ext cx="9144000" cy="636905"/>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403" name="Google Shape;403;p58"/>
          <p:cNvSpPr txBox="1"/>
          <p:nvPr/>
        </p:nvSpPr>
        <p:spPr>
          <a:xfrm>
            <a:off x="507300" y="14350"/>
            <a:ext cx="62598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1" i="0" u="none" strike="noStrike" cap="none">
                <a:solidFill>
                  <a:srgbClr val="FFFFFF"/>
                </a:solidFill>
                <a:latin typeface="Calibri"/>
                <a:ea typeface="Calibri"/>
                <a:cs typeface="Calibri"/>
                <a:sym typeface="Calibri"/>
              </a:rPr>
              <a:t>Advantage of using Functions</a:t>
            </a:r>
            <a:endParaRPr sz="3000" b="1" i="0" u="none" strike="noStrike" cap="none">
              <a:solidFill>
                <a:srgbClr val="FFFFFF"/>
              </a:solidFill>
              <a:latin typeface="Calibri"/>
              <a:ea typeface="Calibri"/>
              <a:cs typeface="Calibri"/>
              <a:sym typeface="Calibri"/>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07"/>
        <p:cNvGrpSpPr/>
        <p:nvPr/>
      </p:nvGrpSpPr>
      <p:grpSpPr>
        <a:xfrm>
          <a:off x="0" y="0"/>
          <a:ext cx="0" cy="0"/>
          <a:chOff x="0" y="0"/>
          <a:chExt cx="0" cy="0"/>
        </a:xfrm>
      </p:grpSpPr>
      <p:sp>
        <p:nvSpPr>
          <p:cNvPr id="408" name="Google Shape;408;p59"/>
          <p:cNvSpPr/>
          <p:nvPr/>
        </p:nvSpPr>
        <p:spPr>
          <a:xfrm>
            <a:off x="7611909" y="303609"/>
            <a:ext cx="909900" cy="243000"/>
          </a:xfrm>
          <a:prstGeom prst="rect">
            <a:avLst/>
          </a:pr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409" name="Google Shape;409;p59"/>
          <p:cNvSpPr/>
          <p:nvPr/>
        </p:nvSpPr>
        <p:spPr>
          <a:xfrm>
            <a:off x="0" y="0"/>
            <a:ext cx="9144000" cy="636905"/>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410" name="Google Shape;410;p59"/>
          <p:cNvSpPr txBox="1"/>
          <p:nvPr/>
        </p:nvSpPr>
        <p:spPr>
          <a:xfrm>
            <a:off x="507300" y="14350"/>
            <a:ext cx="29217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endParaRPr sz="3000" b="1" i="0" u="none" strike="noStrike" cap="none">
              <a:solidFill>
                <a:srgbClr val="FFFFFF"/>
              </a:solidFill>
              <a:latin typeface="Calibri"/>
              <a:ea typeface="Calibri"/>
              <a:cs typeface="Calibri"/>
              <a:sym typeface="Calibri"/>
            </a:endParaRPr>
          </a:p>
        </p:txBody>
      </p:sp>
      <p:sp>
        <p:nvSpPr>
          <p:cNvPr id="411" name="Google Shape;411;p59"/>
          <p:cNvSpPr txBox="1"/>
          <p:nvPr/>
        </p:nvSpPr>
        <p:spPr>
          <a:xfrm>
            <a:off x="583500" y="1103050"/>
            <a:ext cx="8014500" cy="25650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chemeClr val="dk1"/>
              </a:buClr>
              <a:buSzPts val="1100"/>
              <a:buFont typeface="Arial"/>
              <a:buNone/>
            </a:pPr>
            <a:r>
              <a:rPr lang="en" sz="2400" b="0" i="0" u="none" strike="noStrike" cap="none">
                <a:solidFill>
                  <a:schemeClr val="dk1"/>
                </a:solidFill>
                <a:latin typeface="Calibri"/>
                <a:ea typeface="Calibri"/>
                <a:cs typeface="Calibri"/>
                <a:sym typeface="Calibri"/>
              </a:rPr>
              <a:t>However, if in the second scenario, you use a function, which essentially reduces the effort required, you can simply make the correction in the function body. It will be reflected in the results.</a:t>
            </a: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412" name="Google Shape;412;p59"/>
          <p:cNvSpPr txBox="1"/>
          <p:nvPr/>
        </p:nvSpPr>
        <p:spPr>
          <a:xfrm>
            <a:off x="507300" y="14350"/>
            <a:ext cx="62598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1" i="0" u="none" strike="noStrike" cap="none">
                <a:solidFill>
                  <a:srgbClr val="FFFFFF"/>
                </a:solidFill>
                <a:latin typeface="Calibri"/>
                <a:ea typeface="Calibri"/>
                <a:cs typeface="Calibri"/>
                <a:sym typeface="Calibri"/>
              </a:rPr>
              <a:t>Advantage of using Functions</a:t>
            </a:r>
            <a:endParaRPr sz="3000" b="1" i="0" u="none" strike="noStrike" cap="none">
              <a:solidFill>
                <a:srgbClr val="FFFFFF"/>
              </a:solidFill>
              <a:latin typeface="Calibri"/>
              <a:ea typeface="Calibri"/>
              <a:cs typeface="Calibri"/>
              <a:sym typeface="Calibri"/>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16"/>
        <p:cNvGrpSpPr/>
        <p:nvPr/>
      </p:nvGrpSpPr>
      <p:grpSpPr>
        <a:xfrm>
          <a:off x="0" y="0"/>
          <a:ext cx="0" cy="0"/>
          <a:chOff x="0" y="0"/>
          <a:chExt cx="0" cy="0"/>
        </a:xfrm>
      </p:grpSpPr>
      <p:sp>
        <p:nvSpPr>
          <p:cNvPr id="417" name="Google Shape;417;p60"/>
          <p:cNvSpPr/>
          <p:nvPr/>
        </p:nvSpPr>
        <p:spPr>
          <a:xfrm>
            <a:off x="7611909" y="303609"/>
            <a:ext cx="909900" cy="243000"/>
          </a:xfrm>
          <a:prstGeom prst="rect">
            <a:avLst/>
          </a:pr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418" name="Google Shape;418;p60"/>
          <p:cNvSpPr/>
          <p:nvPr/>
        </p:nvSpPr>
        <p:spPr>
          <a:xfrm>
            <a:off x="0" y="0"/>
            <a:ext cx="9144000" cy="636905"/>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419" name="Google Shape;419;p60"/>
          <p:cNvSpPr txBox="1"/>
          <p:nvPr/>
        </p:nvSpPr>
        <p:spPr>
          <a:xfrm>
            <a:off x="507300" y="14350"/>
            <a:ext cx="29217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1" i="0" u="none" strike="noStrike" cap="none">
                <a:solidFill>
                  <a:srgbClr val="FFFFFF"/>
                </a:solidFill>
                <a:latin typeface="Calibri"/>
                <a:ea typeface="Calibri"/>
                <a:cs typeface="Calibri"/>
                <a:sym typeface="Calibri"/>
              </a:rPr>
              <a:t>Pass by Value</a:t>
            </a:r>
            <a:endParaRPr sz="3000" b="1" i="0" u="none" strike="noStrike" cap="none">
              <a:solidFill>
                <a:srgbClr val="FFFFFF"/>
              </a:solidFill>
              <a:latin typeface="Calibri"/>
              <a:ea typeface="Calibri"/>
              <a:cs typeface="Calibri"/>
              <a:sym typeface="Calibri"/>
            </a:endParaRPr>
          </a:p>
        </p:txBody>
      </p:sp>
      <p:sp>
        <p:nvSpPr>
          <p:cNvPr id="420" name="Google Shape;420;p60"/>
          <p:cNvSpPr txBox="1"/>
          <p:nvPr/>
        </p:nvSpPr>
        <p:spPr>
          <a:xfrm>
            <a:off x="583500" y="1103050"/>
            <a:ext cx="8014500" cy="25650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chemeClr val="dk1"/>
                </a:solidFill>
                <a:latin typeface="Calibri"/>
                <a:ea typeface="Calibri"/>
                <a:cs typeface="Calibri"/>
                <a:sym typeface="Calibri"/>
              </a:rPr>
              <a:t>So, you have seen various examples where parameters can be passed inside a function. </a:t>
            </a: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chemeClr val="dk1"/>
                </a:solidFill>
                <a:latin typeface="Calibri"/>
                <a:ea typeface="Calibri"/>
                <a:cs typeface="Calibri"/>
                <a:sym typeface="Calibri"/>
              </a:rPr>
              <a:t>Java uses the concept of </a:t>
            </a:r>
            <a:r>
              <a:rPr lang="en" sz="2400" b="0" i="0" u="none" strike="noStrike" cap="none">
                <a:solidFill>
                  <a:schemeClr val="dk1"/>
                </a:solidFill>
                <a:highlight>
                  <a:srgbClr val="FFFF00"/>
                </a:highlight>
                <a:latin typeface="Calibri"/>
                <a:ea typeface="Calibri"/>
                <a:cs typeface="Calibri"/>
                <a:sym typeface="Calibri"/>
              </a:rPr>
              <a:t>pass by value</a:t>
            </a:r>
            <a:r>
              <a:rPr lang="en" sz="2400" b="0" i="0" u="none" strike="noStrike" cap="none">
                <a:solidFill>
                  <a:schemeClr val="dk1"/>
                </a:solidFill>
                <a:latin typeface="Calibri"/>
                <a:ea typeface="Calibri"/>
                <a:cs typeface="Calibri"/>
                <a:sym typeface="Calibri"/>
              </a:rPr>
              <a:t> to pass these arguments.</a:t>
            </a: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24"/>
        <p:cNvGrpSpPr/>
        <p:nvPr/>
      </p:nvGrpSpPr>
      <p:grpSpPr>
        <a:xfrm>
          <a:off x="0" y="0"/>
          <a:ext cx="0" cy="0"/>
          <a:chOff x="0" y="0"/>
          <a:chExt cx="0" cy="0"/>
        </a:xfrm>
      </p:grpSpPr>
      <p:sp>
        <p:nvSpPr>
          <p:cNvPr id="425" name="Google Shape;425;p61"/>
          <p:cNvSpPr/>
          <p:nvPr/>
        </p:nvSpPr>
        <p:spPr>
          <a:xfrm>
            <a:off x="7611909" y="303609"/>
            <a:ext cx="909900" cy="243000"/>
          </a:xfrm>
          <a:prstGeom prst="rect">
            <a:avLst/>
          </a:pr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426" name="Google Shape;426;p61"/>
          <p:cNvSpPr/>
          <p:nvPr/>
        </p:nvSpPr>
        <p:spPr>
          <a:xfrm>
            <a:off x="0" y="0"/>
            <a:ext cx="9144000" cy="636905"/>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427" name="Google Shape;427;p61"/>
          <p:cNvSpPr txBox="1"/>
          <p:nvPr/>
        </p:nvSpPr>
        <p:spPr>
          <a:xfrm>
            <a:off x="507300" y="14350"/>
            <a:ext cx="29217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endParaRPr sz="3000" b="1" i="0" u="none" strike="noStrike" cap="none">
              <a:solidFill>
                <a:srgbClr val="FFFFFF"/>
              </a:solidFill>
              <a:latin typeface="Calibri"/>
              <a:ea typeface="Calibri"/>
              <a:cs typeface="Calibri"/>
              <a:sym typeface="Calibri"/>
            </a:endParaRPr>
          </a:p>
        </p:txBody>
      </p:sp>
      <p:sp>
        <p:nvSpPr>
          <p:cNvPr id="428" name="Google Shape;428;p61"/>
          <p:cNvSpPr txBox="1"/>
          <p:nvPr/>
        </p:nvSpPr>
        <p:spPr>
          <a:xfrm>
            <a:off x="583500" y="1103050"/>
            <a:ext cx="8014500" cy="25650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2400"/>
              <a:buFont typeface="Arial"/>
              <a:buNone/>
            </a:pPr>
            <a:r>
              <a:rPr lang="en" sz="2400" b="1" i="0" u="sng" strike="noStrike" cap="none">
                <a:solidFill>
                  <a:schemeClr val="dk1"/>
                </a:solidFill>
                <a:latin typeface="Calibri"/>
                <a:ea typeface="Calibri"/>
                <a:cs typeface="Calibri"/>
                <a:sym typeface="Calibri"/>
              </a:rPr>
              <a:t>Passing by Value</a:t>
            </a:r>
            <a:endParaRPr sz="2400" b="1" i="0" u="sng"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1" i="0" u="sng"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chemeClr val="dk1"/>
                </a:solidFill>
                <a:latin typeface="Calibri"/>
                <a:ea typeface="Calibri"/>
                <a:cs typeface="Calibri"/>
                <a:sym typeface="Calibri"/>
              </a:rPr>
              <a:t>Values are copied into function parameters.</a:t>
            </a: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chemeClr val="dk1"/>
                </a:solidFill>
                <a:latin typeface="Calibri"/>
                <a:ea typeface="Calibri"/>
                <a:cs typeface="Calibri"/>
                <a:sym typeface="Calibri"/>
              </a:rPr>
              <a:t>Function is executed on the basis of these copied values.</a:t>
            </a: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chemeClr val="dk1"/>
                </a:solidFill>
                <a:latin typeface="Calibri"/>
                <a:ea typeface="Calibri"/>
                <a:cs typeface="Calibri"/>
                <a:sym typeface="Calibri"/>
              </a:rPr>
              <a:t>Original variables remain unchanged.</a:t>
            </a: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1" i="0" u="sng"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1" i="0" u="sng"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429" name="Google Shape;429;p61"/>
          <p:cNvSpPr txBox="1"/>
          <p:nvPr/>
        </p:nvSpPr>
        <p:spPr>
          <a:xfrm>
            <a:off x="507300" y="14350"/>
            <a:ext cx="29217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1" i="0" u="none" strike="noStrike" cap="none">
                <a:solidFill>
                  <a:srgbClr val="FFFFFF"/>
                </a:solidFill>
                <a:latin typeface="Calibri"/>
                <a:ea typeface="Calibri"/>
                <a:cs typeface="Calibri"/>
                <a:sym typeface="Calibri"/>
              </a:rPr>
              <a:t>Pass by Value</a:t>
            </a:r>
            <a:endParaRPr sz="3000" b="1" i="0" u="none" strike="noStrike" cap="none">
              <a:solidFill>
                <a:srgbClr val="FFFFFF"/>
              </a:solidFill>
              <a:latin typeface="Calibri"/>
              <a:ea typeface="Calibri"/>
              <a:cs typeface="Calibri"/>
              <a:sym typeface="Calibri"/>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33"/>
        <p:cNvGrpSpPr/>
        <p:nvPr/>
      </p:nvGrpSpPr>
      <p:grpSpPr>
        <a:xfrm>
          <a:off x="0" y="0"/>
          <a:ext cx="0" cy="0"/>
          <a:chOff x="0" y="0"/>
          <a:chExt cx="0" cy="0"/>
        </a:xfrm>
      </p:grpSpPr>
      <p:sp>
        <p:nvSpPr>
          <p:cNvPr id="434" name="Google Shape;434;p62"/>
          <p:cNvSpPr/>
          <p:nvPr/>
        </p:nvSpPr>
        <p:spPr>
          <a:xfrm>
            <a:off x="7611909" y="303609"/>
            <a:ext cx="909900" cy="243000"/>
          </a:xfrm>
          <a:prstGeom prst="rect">
            <a:avLst/>
          </a:pr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435" name="Google Shape;435;p62"/>
          <p:cNvSpPr/>
          <p:nvPr/>
        </p:nvSpPr>
        <p:spPr>
          <a:xfrm>
            <a:off x="0" y="0"/>
            <a:ext cx="9144000" cy="636905"/>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436" name="Google Shape;436;p62"/>
          <p:cNvSpPr txBox="1"/>
          <p:nvPr/>
        </p:nvSpPr>
        <p:spPr>
          <a:xfrm>
            <a:off x="507300" y="14350"/>
            <a:ext cx="29217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endParaRPr sz="3000" b="1" i="0" u="none" strike="noStrike" cap="none">
              <a:solidFill>
                <a:srgbClr val="FFFFFF"/>
              </a:solidFill>
              <a:latin typeface="Calibri"/>
              <a:ea typeface="Calibri"/>
              <a:cs typeface="Calibri"/>
              <a:sym typeface="Calibri"/>
            </a:endParaRPr>
          </a:p>
        </p:txBody>
      </p:sp>
      <p:sp>
        <p:nvSpPr>
          <p:cNvPr id="437" name="Google Shape;437;p62"/>
          <p:cNvSpPr txBox="1"/>
          <p:nvPr/>
        </p:nvSpPr>
        <p:spPr>
          <a:xfrm>
            <a:off x="583500" y="1103050"/>
            <a:ext cx="8014500" cy="25650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p:txBody>
      </p:sp>
      <p:pic>
        <p:nvPicPr>
          <p:cNvPr id="438" name="Google Shape;438;p62"/>
          <p:cNvPicPr preferRelativeResize="0"/>
          <p:nvPr/>
        </p:nvPicPr>
        <p:blipFill rotWithShape="1">
          <a:blip r:embed="rId3">
            <a:alphaModFix/>
          </a:blip>
          <a:srcRect l="51650" t="16233" r="21946" b="45811"/>
          <a:stretch/>
        </p:blipFill>
        <p:spPr>
          <a:xfrm>
            <a:off x="2890240" y="1548400"/>
            <a:ext cx="3173587" cy="2564999"/>
          </a:xfrm>
          <a:prstGeom prst="rect">
            <a:avLst/>
          </a:prstGeom>
          <a:noFill/>
          <a:ln w="38100" cap="flat" cmpd="sng">
            <a:solidFill>
              <a:srgbClr val="000000"/>
            </a:solidFill>
            <a:prstDash val="solid"/>
            <a:round/>
            <a:headEnd type="none" w="sm" len="sm"/>
            <a:tailEnd type="none" w="sm" len="sm"/>
          </a:ln>
        </p:spPr>
      </p:pic>
      <p:sp>
        <p:nvSpPr>
          <p:cNvPr id="439" name="Google Shape;439;p62"/>
          <p:cNvSpPr txBox="1"/>
          <p:nvPr/>
        </p:nvSpPr>
        <p:spPr>
          <a:xfrm>
            <a:off x="2169275" y="4382225"/>
            <a:ext cx="4618500" cy="3360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000"/>
              <a:buFont typeface="Arial"/>
              <a:buNone/>
            </a:pPr>
            <a:r>
              <a:rPr lang="en" sz="2000" b="1" i="0" u="none" strike="noStrike" cap="none">
                <a:solidFill>
                  <a:srgbClr val="4C1130"/>
                </a:solidFill>
                <a:latin typeface="Arial"/>
                <a:ea typeface="Arial"/>
                <a:cs typeface="Arial"/>
                <a:sym typeface="Arial"/>
              </a:rPr>
              <a:t>Pass by Value: Example</a:t>
            </a:r>
            <a:endParaRPr sz="2000" b="1" i="0" u="none" strike="noStrike" cap="none">
              <a:solidFill>
                <a:srgbClr val="4C1130"/>
              </a:solidFill>
              <a:latin typeface="Arial"/>
              <a:ea typeface="Arial"/>
              <a:cs typeface="Arial"/>
              <a:sym typeface="Arial"/>
            </a:endParaRPr>
          </a:p>
        </p:txBody>
      </p:sp>
      <p:sp>
        <p:nvSpPr>
          <p:cNvPr id="440" name="Google Shape;440;p62"/>
          <p:cNvSpPr txBox="1"/>
          <p:nvPr/>
        </p:nvSpPr>
        <p:spPr>
          <a:xfrm>
            <a:off x="507300" y="14350"/>
            <a:ext cx="29217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1" i="0" u="none" strike="noStrike" cap="none">
                <a:solidFill>
                  <a:srgbClr val="FFFFFF"/>
                </a:solidFill>
                <a:latin typeface="Calibri"/>
                <a:ea typeface="Calibri"/>
                <a:cs typeface="Calibri"/>
                <a:sym typeface="Calibri"/>
              </a:rPr>
              <a:t>Pass by Value</a:t>
            </a:r>
            <a:endParaRPr sz="3000" b="1" i="0" u="none" strike="noStrike" cap="none">
              <a:solidFill>
                <a:srgbClr val="FFFFFF"/>
              </a:solidFill>
              <a:latin typeface="Calibri"/>
              <a:ea typeface="Calibri"/>
              <a:cs typeface="Calibri"/>
              <a:sym typeface="Calibri"/>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44"/>
        <p:cNvGrpSpPr/>
        <p:nvPr/>
      </p:nvGrpSpPr>
      <p:grpSpPr>
        <a:xfrm>
          <a:off x="0" y="0"/>
          <a:ext cx="0" cy="0"/>
          <a:chOff x="0" y="0"/>
          <a:chExt cx="0" cy="0"/>
        </a:xfrm>
      </p:grpSpPr>
      <p:sp>
        <p:nvSpPr>
          <p:cNvPr id="445" name="Google Shape;445;p63"/>
          <p:cNvSpPr txBox="1"/>
          <p:nvPr/>
        </p:nvSpPr>
        <p:spPr>
          <a:xfrm>
            <a:off x="583500" y="1331650"/>
            <a:ext cx="8014500" cy="2565000"/>
          </a:xfrm>
          <a:prstGeom prst="rect">
            <a:avLst/>
          </a:prstGeom>
          <a:noFill/>
          <a:ln>
            <a:noFill/>
          </a:ln>
        </p:spPr>
        <p:txBody>
          <a:bodyPr spcFirstLastPara="1" wrap="square" lIns="91425" tIns="91425" rIns="91425" bIns="91425" anchor="t" anchorCtr="0">
            <a:noAutofit/>
          </a:bodyPr>
          <a:lstStyle/>
          <a:p>
            <a:pPr marL="457200" marR="0" lvl="0" indent="-381000" algn="l" rtl="0">
              <a:lnSpc>
                <a:spcPct val="115000"/>
              </a:lnSpc>
              <a:spcBef>
                <a:spcPts val="0"/>
              </a:spcBef>
              <a:spcAft>
                <a:spcPts val="0"/>
              </a:spcAft>
              <a:buClr>
                <a:schemeClr val="dk1"/>
              </a:buClr>
              <a:buSzPts val="2400"/>
              <a:buFont typeface="Calibri"/>
              <a:buChar char="●"/>
            </a:pPr>
            <a:r>
              <a:rPr lang="en" sz="1900" b="1" i="0" u="none" strike="noStrike" cap="none">
                <a:solidFill>
                  <a:schemeClr val="dk1"/>
                </a:solidFill>
                <a:latin typeface="Courier New"/>
                <a:ea typeface="Courier New"/>
                <a:cs typeface="Courier New"/>
                <a:sym typeface="Courier New"/>
              </a:rPr>
              <a:t>swap()</a:t>
            </a:r>
            <a:r>
              <a:rPr lang="en" sz="2400" b="1" i="0" u="none" strike="noStrike" cap="none">
                <a:solidFill>
                  <a:schemeClr val="dk1"/>
                </a:solidFill>
                <a:latin typeface="Calibri"/>
                <a:ea typeface="Calibri"/>
                <a:cs typeface="Calibri"/>
                <a:sym typeface="Calibri"/>
              </a:rPr>
              <a:t> </a:t>
            </a:r>
            <a:r>
              <a:rPr lang="en" sz="2400" b="0" i="0" u="none" strike="noStrike" cap="none">
                <a:solidFill>
                  <a:schemeClr val="dk1"/>
                </a:solidFill>
                <a:latin typeface="Calibri"/>
                <a:ea typeface="Calibri"/>
                <a:cs typeface="Calibri"/>
                <a:sym typeface="Calibri"/>
              </a:rPr>
              <a:t>function</a:t>
            </a:r>
            <a:r>
              <a:rPr lang="en" sz="2400" b="1" i="0" u="none" strike="noStrike" cap="none">
                <a:solidFill>
                  <a:schemeClr val="dk1"/>
                </a:solidFill>
                <a:latin typeface="Calibri"/>
                <a:ea typeface="Calibri"/>
                <a:cs typeface="Calibri"/>
                <a:sym typeface="Calibri"/>
              </a:rPr>
              <a:t> </a:t>
            </a:r>
            <a:r>
              <a:rPr lang="en" sz="2400" b="0" i="0" u="none" strike="noStrike" cap="none">
                <a:solidFill>
                  <a:schemeClr val="dk1"/>
                </a:solidFill>
                <a:latin typeface="Calibri"/>
                <a:ea typeface="Calibri"/>
                <a:cs typeface="Calibri"/>
                <a:sym typeface="Calibri"/>
              </a:rPr>
              <a:t>here is a </a:t>
            </a:r>
            <a:r>
              <a:rPr lang="en" sz="1900" b="1" i="0" u="none" strike="noStrike" cap="none">
                <a:solidFill>
                  <a:schemeClr val="dk1"/>
                </a:solidFill>
                <a:latin typeface="Courier New"/>
                <a:ea typeface="Courier New"/>
                <a:cs typeface="Courier New"/>
                <a:sym typeface="Courier New"/>
              </a:rPr>
              <a:t>void</a:t>
            </a:r>
            <a:r>
              <a:rPr lang="en" sz="2400" b="0" i="0" u="none" strike="noStrike" cap="none">
                <a:solidFill>
                  <a:schemeClr val="dk1"/>
                </a:solidFill>
                <a:latin typeface="Calibri"/>
                <a:ea typeface="Calibri"/>
                <a:cs typeface="Calibri"/>
                <a:sym typeface="Calibri"/>
              </a:rPr>
              <a:t> function that </a:t>
            </a:r>
            <a:r>
              <a:rPr lang="en" sz="2400" b="1" i="0" u="none" strike="noStrike" cap="none">
                <a:solidFill>
                  <a:schemeClr val="dk1"/>
                </a:solidFill>
                <a:latin typeface="Calibri"/>
                <a:ea typeface="Calibri"/>
                <a:cs typeface="Calibri"/>
                <a:sym typeface="Calibri"/>
              </a:rPr>
              <a:t>swaps the value of </a:t>
            </a:r>
            <a:r>
              <a:rPr lang="en" sz="1900" b="1" i="0" u="none" strike="noStrike" cap="none">
                <a:solidFill>
                  <a:schemeClr val="dk1"/>
                </a:solidFill>
                <a:latin typeface="Courier New"/>
                <a:ea typeface="Courier New"/>
                <a:cs typeface="Courier New"/>
                <a:sym typeface="Courier New"/>
              </a:rPr>
              <a:t>var1</a:t>
            </a:r>
            <a:r>
              <a:rPr lang="en" sz="2400" b="1" i="0" u="none" strike="noStrike" cap="none">
                <a:solidFill>
                  <a:schemeClr val="dk1"/>
                </a:solidFill>
                <a:latin typeface="Calibri"/>
                <a:ea typeface="Calibri"/>
                <a:cs typeface="Calibri"/>
                <a:sym typeface="Calibri"/>
              </a:rPr>
              <a:t> &amp; </a:t>
            </a:r>
            <a:r>
              <a:rPr lang="en" sz="1900" b="1" i="0" u="none" strike="noStrike" cap="none">
                <a:solidFill>
                  <a:schemeClr val="dk1"/>
                </a:solidFill>
                <a:latin typeface="Courier New"/>
                <a:ea typeface="Courier New"/>
                <a:cs typeface="Courier New"/>
                <a:sym typeface="Courier New"/>
              </a:rPr>
              <a:t>var2</a:t>
            </a:r>
            <a:r>
              <a:rPr lang="en" sz="2400" b="1" i="0" u="none" strike="noStrike" cap="none">
                <a:solidFill>
                  <a:schemeClr val="dk1"/>
                </a:solidFill>
                <a:latin typeface="Calibri"/>
                <a:ea typeface="Calibri"/>
                <a:cs typeface="Calibri"/>
                <a:sym typeface="Calibri"/>
              </a:rPr>
              <a:t> </a:t>
            </a:r>
            <a:r>
              <a:rPr lang="en" sz="2400" b="0" i="0" u="none" strike="noStrike" cap="none">
                <a:solidFill>
                  <a:schemeClr val="dk1"/>
                </a:solidFill>
                <a:latin typeface="Calibri"/>
                <a:ea typeface="Calibri"/>
                <a:cs typeface="Calibri"/>
                <a:sym typeface="Calibri"/>
              </a:rPr>
              <a:t>using a </a:t>
            </a:r>
            <a:r>
              <a:rPr lang="en" sz="1900" b="1" i="0" u="none" strike="noStrike" cap="none">
                <a:solidFill>
                  <a:schemeClr val="dk1"/>
                </a:solidFill>
                <a:latin typeface="Courier New"/>
                <a:ea typeface="Courier New"/>
                <a:cs typeface="Courier New"/>
                <a:sym typeface="Courier New"/>
              </a:rPr>
              <a:t>temp</a:t>
            </a:r>
            <a:r>
              <a:rPr lang="en" sz="2400" b="0" i="0" u="none" strike="noStrike" cap="none">
                <a:solidFill>
                  <a:schemeClr val="dk1"/>
                </a:solidFill>
                <a:latin typeface="Calibri"/>
                <a:ea typeface="Calibri"/>
                <a:cs typeface="Calibri"/>
                <a:sym typeface="Calibri"/>
              </a:rPr>
              <a:t> variable.</a:t>
            </a: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a:p>
            <a:pPr marL="457200" marR="0" lvl="0" indent="-381000" algn="l" rtl="0">
              <a:lnSpc>
                <a:spcPct val="115000"/>
              </a:lnSpc>
              <a:spcBef>
                <a:spcPts val="0"/>
              </a:spcBef>
              <a:spcAft>
                <a:spcPts val="0"/>
              </a:spcAft>
              <a:buClr>
                <a:schemeClr val="dk1"/>
              </a:buClr>
              <a:buSzPts val="2400"/>
              <a:buFont typeface="Calibri"/>
              <a:buChar char="●"/>
            </a:pPr>
            <a:r>
              <a:rPr lang="en" sz="1900" b="1" i="0" u="none" strike="noStrike" cap="none">
                <a:solidFill>
                  <a:schemeClr val="dk1"/>
                </a:solidFill>
                <a:latin typeface="Courier New"/>
                <a:ea typeface="Courier New"/>
                <a:cs typeface="Courier New"/>
                <a:sym typeface="Courier New"/>
              </a:rPr>
              <a:t>num1</a:t>
            </a:r>
            <a:r>
              <a:rPr lang="en" sz="2400" b="0" i="0" u="none" strike="noStrike" cap="none">
                <a:solidFill>
                  <a:schemeClr val="dk1"/>
                </a:solidFill>
                <a:latin typeface="Calibri"/>
                <a:ea typeface="Calibri"/>
                <a:cs typeface="Calibri"/>
                <a:sym typeface="Calibri"/>
              </a:rPr>
              <a:t> and </a:t>
            </a:r>
            <a:r>
              <a:rPr lang="en" sz="1900" b="1" i="0" u="none" strike="noStrike" cap="none">
                <a:solidFill>
                  <a:schemeClr val="dk1"/>
                </a:solidFill>
                <a:latin typeface="Courier New"/>
                <a:ea typeface="Courier New"/>
                <a:cs typeface="Courier New"/>
                <a:sym typeface="Courier New"/>
              </a:rPr>
              <a:t>num2</a:t>
            </a:r>
            <a:r>
              <a:rPr lang="en" sz="2400" b="0" i="0" u="none" strike="noStrike" cap="none">
                <a:solidFill>
                  <a:schemeClr val="dk1"/>
                </a:solidFill>
                <a:latin typeface="Calibri"/>
                <a:ea typeface="Calibri"/>
                <a:cs typeface="Calibri"/>
                <a:sym typeface="Calibri"/>
              </a:rPr>
              <a:t> are passed as arguments and then they are printed in the main method.</a:t>
            </a: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446" name="Google Shape;446;p63"/>
          <p:cNvSpPr/>
          <p:nvPr/>
        </p:nvSpPr>
        <p:spPr>
          <a:xfrm>
            <a:off x="7611909" y="303609"/>
            <a:ext cx="909900" cy="243000"/>
          </a:xfrm>
          <a:prstGeom prst="rect">
            <a:avLst/>
          </a:pr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447" name="Google Shape;447;p63"/>
          <p:cNvSpPr/>
          <p:nvPr/>
        </p:nvSpPr>
        <p:spPr>
          <a:xfrm>
            <a:off x="0" y="0"/>
            <a:ext cx="9144000" cy="636905"/>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448" name="Google Shape;448;p63"/>
          <p:cNvSpPr txBox="1"/>
          <p:nvPr/>
        </p:nvSpPr>
        <p:spPr>
          <a:xfrm>
            <a:off x="507300" y="14350"/>
            <a:ext cx="29217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endParaRPr sz="3000" b="1" i="0" u="none" strike="noStrike" cap="none">
              <a:solidFill>
                <a:srgbClr val="FFFFFF"/>
              </a:solidFill>
              <a:latin typeface="Calibri"/>
              <a:ea typeface="Calibri"/>
              <a:cs typeface="Calibri"/>
              <a:sym typeface="Calibri"/>
            </a:endParaRPr>
          </a:p>
        </p:txBody>
      </p:sp>
      <p:sp>
        <p:nvSpPr>
          <p:cNvPr id="449" name="Google Shape;449;p63"/>
          <p:cNvSpPr txBox="1"/>
          <p:nvPr/>
        </p:nvSpPr>
        <p:spPr>
          <a:xfrm>
            <a:off x="507300" y="14350"/>
            <a:ext cx="29217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1" i="0" u="none" strike="noStrike" cap="none">
                <a:solidFill>
                  <a:srgbClr val="FFFFFF"/>
                </a:solidFill>
                <a:latin typeface="Calibri"/>
                <a:ea typeface="Calibri"/>
                <a:cs typeface="Calibri"/>
                <a:sym typeface="Calibri"/>
              </a:rPr>
              <a:t>Pass by Value</a:t>
            </a:r>
            <a:endParaRPr sz="3000" b="1" i="0" u="none" strike="noStrike" cap="none">
              <a:solidFill>
                <a:srgbClr val="FFFFFF"/>
              </a:solidFill>
              <a:latin typeface="Calibri"/>
              <a:ea typeface="Calibri"/>
              <a:cs typeface="Calibri"/>
              <a:sym typeface="Calibri"/>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53"/>
        <p:cNvGrpSpPr/>
        <p:nvPr/>
      </p:nvGrpSpPr>
      <p:grpSpPr>
        <a:xfrm>
          <a:off x="0" y="0"/>
          <a:ext cx="0" cy="0"/>
          <a:chOff x="0" y="0"/>
          <a:chExt cx="0" cy="0"/>
        </a:xfrm>
      </p:grpSpPr>
      <p:sp>
        <p:nvSpPr>
          <p:cNvPr id="454" name="Google Shape;454;p64"/>
          <p:cNvSpPr/>
          <p:nvPr/>
        </p:nvSpPr>
        <p:spPr>
          <a:xfrm>
            <a:off x="7611909" y="303609"/>
            <a:ext cx="909900" cy="243000"/>
          </a:xfrm>
          <a:prstGeom prst="rect">
            <a:avLst/>
          </a:pr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455" name="Google Shape;455;p64"/>
          <p:cNvSpPr/>
          <p:nvPr/>
        </p:nvSpPr>
        <p:spPr>
          <a:xfrm>
            <a:off x="0" y="0"/>
            <a:ext cx="9144000" cy="636905"/>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456" name="Google Shape;456;p64"/>
          <p:cNvSpPr txBox="1"/>
          <p:nvPr/>
        </p:nvSpPr>
        <p:spPr>
          <a:xfrm>
            <a:off x="507300" y="14350"/>
            <a:ext cx="29217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endParaRPr sz="3000" b="1" i="0" u="none" strike="noStrike" cap="none">
              <a:solidFill>
                <a:srgbClr val="FFFFFF"/>
              </a:solidFill>
              <a:latin typeface="Calibri"/>
              <a:ea typeface="Calibri"/>
              <a:cs typeface="Calibri"/>
              <a:sym typeface="Calibri"/>
            </a:endParaRPr>
          </a:p>
        </p:txBody>
      </p:sp>
      <p:sp>
        <p:nvSpPr>
          <p:cNvPr id="457" name="Google Shape;457;p64"/>
          <p:cNvSpPr txBox="1"/>
          <p:nvPr/>
        </p:nvSpPr>
        <p:spPr>
          <a:xfrm>
            <a:off x="583500" y="1331650"/>
            <a:ext cx="8014500" cy="2565000"/>
          </a:xfrm>
          <a:prstGeom prst="rect">
            <a:avLst/>
          </a:prstGeom>
          <a:noFill/>
          <a:ln>
            <a:noFill/>
          </a:ln>
        </p:spPr>
        <p:txBody>
          <a:bodyPr spcFirstLastPara="1" wrap="square" lIns="91425" tIns="91425" rIns="91425" bIns="91425" anchor="t" anchorCtr="0">
            <a:noAutofit/>
          </a:bodyPr>
          <a:lstStyle/>
          <a:p>
            <a:pPr marL="457200" marR="0" lvl="0" indent="-381000" algn="l" rtl="0">
              <a:lnSpc>
                <a:spcPct val="115000"/>
              </a:lnSpc>
              <a:spcBef>
                <a:spcPts val="0"/>
              </a:spcBef>
              <a:spcAft>
                <a:spcPts val="0"/>
              </a:spcAft>
              <a:buClr>
                <a:schemeClr val="dk1"/>
              </a:buClr>
              <a:buSzPts val="2400"/>
              <a:buFont typeface="Calibri"/>
              <a:buChar char="●"/>
            </a:pPr>
            <a:r>
              <a:rPr lang="en" sz="2400" b="0" i="0" u="none" strike="noStrike" cap="none">
                <a:solidFill>
                  <a:schemeClr val="dk1"/>
                </a:solidFill>
                <a:latin typeface="Calibri"/>
                <a:ea typeface="Calibri"/>
                <a:cs typeface="Calibri"/>
                <a:sym typeface="Calibri"/>
              </a:rPr>
              <a:t>In the output of the code, the values </a:t>
            </a:r>
            <a:r>
              <a:rPr lang="en" sz="2400" b="1" i="0" u="none" strike="noStrike" cap="none">
                <a:solidFill>
                  <a:schemeClr val="dk1"/>
                </a:solidFill>
                <a:latin typeface="Calibri"/>
                <a:ea typeface="Calibri"/>
                <a:cs typeface="Calibri"/>
                <a:sym typeface="Calibri"/>
              </a:rPr>
              <a:t>does not come out as swapped values</a:t>
            </a:r>
            <a:r>
              <a:rPr lang="en" sz="2400" b="0" i="0" u="none" strike="noStrike" cap="none">
                <a:solidFill>
                  <a:schemeClr val="dk1"/>
                </a:solidFill>
                <a:latin typeface="Calibri"/>
                <a:ea typeface="Calibri"/>
                <a:cs typeface="Calibri"/>
                <a:sym typeface="Calibri"/>
              </a:rPr>
              <a:t>. </a:t>
            </a: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a:p>
            <a:pPr marL="457200" marR="0" lvl="0" indent="-381000" algn="l" rtl="0">
              <a:lnSpc>
                <a:spcPct val="115000"/>
              </a:lnSpc>
              <a:spcBef>
                <a:spcPts val="0"/>
              </a:spcBef>
              <a:spcAft>
                <a:spcPts val="0"/>
              </a:spcAft>
              <a:buClr>
                <a:schemeClr val="dk1"/>
              </a:buClr>
              <a:buSzPts val="2400"/>
              <a:buFont typeface="Calibri"/>
              <a:buChar char="●"/>
            </a:pPr>
            <a:r>
              <a:rPr lang="en" sz="2400" b="0" i="0" u="none" strike="noStrike" cap="none">
                <a:solidFill>
                  <a:schemeClr val="dk1"/>
                </a:solidFill>
                <a:latin typeface="Calibri"/>
                <a:ea typeface="Calibri"/>
                <a:cs typeface="Calibri"/>
                <a:sym typeface="Calibri"/>
              </a:rPr>
              <a:t>This is because </a:t>
            </a:r>
            <a:r>
              <a:rPr lang="en" sz="1900" b="1" i="0" u="none" strike="noStrike" cap="none">
                <a:solidFill>
                  <a:schemeClr val="dk1"/>
                </a:solidFill>
                <a:latin typeface="Courier New"/>
                <a:ea typeface="Courier New"/>
                <a:cs typeface="Courier New"/>
                <a:sym typeface="Courier New"/>
              </a:rPr>
              <a:t>num1</a:t>
            </a:r>
            <a:r>
              <a:rPr lang="en" sz="2400" b="1" i="0" u="none" strike="noStrike" cap="none">
                <a:solidFill>
                  <a:schemeClr val="dk1"/>
                </a:solidFill>
                <a:latin typeface="Calibri"/>
                <a:ea typeface="Calibri"/>
                <a:cs typeface="Calibri"/>
                <a:sym typeface="Calibri"/>
              </a:rPr>
              <a:t> &amp; </a:t>
            </a:r>
            <a:r>
              <a:rPr lang="en" sz="1900" b="1" i="0" u="none" strike="noStrike" cap="none">
                <a:solidFill>
                  <a:schemeClr val="dk1"/>
                </a:solidFill>
                <a:latin typeface="Courier New"/>
                <a:ea typeface="Courier New"/>
                <a:cs typeface="Courier New"/>
                <a:sym typeface="Courier New"/>
              </a:rPr>
              <a:t>num2</a:t>
            </a:r>
            <a:r>
              <a:rPr lang="en" sz="2400" b="1" i="0" u="none" strike="noStrike" cap="none">
                <a:solidFill>
                  <a:schemeClr val="dk1"/>
                </a:solidFill>
                <a:latin typeface="Calibri"/>
                <a:ea typeface="Calibri"/>
                <a:cs typeface="Calibri"/>
                <a:sym typeface="Calibri"/>
              </a:rPr>
              <a:t> remain unchanged </a:t>
            </a:r>
            <a:r>
              <a:rPr lang="en" sz="2400" b="0" i="0" u="none" strike="noStrike" cap="none">
                <a:solidFill>
                  <a:schemeClr val="dk1"/>
                </a:solidFill>
                <a:latin typeface="Calibri"/>
                <a:ea typeface="Calibri"/>
                <a:cs typeface="Calibri"/>
                <a:sym typeface="Calibri"/>
              </a:rPr>
              <a:t>and </a:t>
            </a:r>
            <a:r>
              <a:rPr lang="en" sz="1900" b="1" i="0" u="none" strike="noStrike" cap="none">
                <a:solidFill>
                  <a:schemeClr val="dk1"/>
                </a:solidFill>
                <a:latin typeface="Courier New"/>
                <a:ea typeface="Courier New"/>
                <a:cs typeface="Courier New"/>
                <a:sym typeface="Courier New"/>
              </a:rPr>
              <a:t>var1</a:t>
            </a:r>
            <a:r>
              <a:rPr lang="en" sz="2400" b="1" i="0" u="none" strike="noStrike" cap="none">
                <a:solidFill>
                  <a:schemeClr val="dk1"/>
                </a:solidFill>
                <a:latin typeface="Calibri"/>
                <a:ea typeface="Calibri"/>
                <a:cs typeface="Calibri"/>
                <a:sym typeface="Calibri"/>
              </a:rPr>
              <a:t> &amp; </a:t>
            </a:r>
            <a:r>
              <a:rPr lang="en" sz="1900" b="1" i="0" u="none" strike="noStrike" cap="none">
                <a:solidFill>
                  <a:schemeClr val="dk1"/>
                </a:solidFill>
                <a:latin typeface="Courier New"/>
                <a:ea typeface="Courier New"/>
                <a:cs typeface="Courier New"/>
                <a:sym typeface="Courier New"/>
              </a:rPr>
              <a:t>var2</a:t>
            </a:r>
            <a:r>
              <a:rPr lang="en" sz="2400" b="1" i="0" u="none" strike="noStrike" cap="none">
                <a:solidFill>
                  <a:schemeClr val="dk1"/>
                </a:solidFill>
                <a:latin typeface="Calibri"/>
                <a:ea typeface="Calibri"/>
                <a:cs typeface="Calibri"/>
                <a:sym typeface="Calibri"/>
              </a:rPr>
              <a:t> are swapped </a:t>
            </a:r>
            <a:r>
              <a:rPr lang="en" sz="2400" b="0" i="0" u="none" strike="noStrike" cap="none">
                <a:solidFill>
                  <a:schemeClr val="dk1"/>
                </a:solidFill>
                <a:latin typeface="Calibri"/>
                <a:ea typeface="Calibri"/>
                <a:cs typeface="Calibri"/>
                <a:sym typeface="Calibri"/>
              </a:rPr>
              <a:t>which are only the </a:t>
            </a:r>
            <a:r>
              <a:rPr lang="en" sz="2400" b="1" i="0" u="none" strike="noStrike" cap="none">
                <a:solidFill>
                  <a:schemeClr val="dk1"/>
                </a:solidFill>
                <a:latin typeface="Calibri"/>
                <a:ea typeface="Calibri"/>
                <a:cs typeface="Calibri"/>
                <a:sym typeface="Calibri"/>
              </a:rPr>
              <a:t>copies of </a:t>
            </a:r>
            <a:r>
              <a:rPr lang="en" sz="1900" b="1" i="0" u="none" strike="noStrike" cap="none">
                <a:solidFill>
                  <a:schemeClr val="dk1"/>
                </a:solidFill>
                <a:latin typeface="Courier New"/>
                <a:ea typeface="Courier New"/>
                <a:cs typeface="Courier New"/>
                <a:sym typeface="Courier New"/>
              </a:rPr>
              <a:t>num1</a:t>
            </a:r>
            <a:r>
              <a:rPr lang="en" sz="2400" b="1" i="0" u="none" strike="noStrike" cap="none">
                <a:solidFill>
                  <a:schemeClr val="dk1"/>
                </a:solidFill>
                <a:latin typeface="Calibri"/>
                <a:ea typeface="Calibri"/>
                <a:cs typeface="Calibri"/>
                <a:sym typeface="Calibri"/>
              </a:rPr>
              <a:t> &amp; </a:t>
            </a:r>
            <a:r>
              <a:rPr lang="en" sz="1900" b="1" i="0" u="none" strike="noStrike" cap="none">
                <a:solidFill>
                  <a:schemeClr val="dk1"/>
                </a:solidFill>
                <a:latin typeface="Courier New"/>
                <a:ea typeface="Courier New"/>
                <a:cs typeface="Courier New"/>
                <a:sym typeface="Courier New"/>
              </a:rPr>
              <a:t>num2</a:t>
            </a:r>
            <a:r>
              <a:rPr lang="en" sz="2400" b="0" i="0" u="none" strike="noStrike" cap="none">
                <a:solidFill>
                  <a:schemeClr val="dk1"/>
                </a:solidFill>
                <a:latin typeface="Calibri"/>
                <a:ea typeface="Calibri"/>
                <a:cs typeface="Calibri"/>
                <a:sym typeface="Calibri"/>
              </a:rPr>
              <a:t>.</a:t>
            </a: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458" name="Google Shape;458;p64"/>
          <p:cNvSpPr txBox="1"/>
          <p:nvPr/>
        </p:nvSpPr>
        <p:spPr>
          <a:xfrm>
            <a:off x="507300" y="14350"/>
            <a:ext cx="29217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1" i="0" u="none" strike="noStrike" cap="none">
                <a:solidFill>
                  <a:srgbClr val="FFFFFF"/>
                </a:solidFill>
                <a:latin typeface="Calibri"/>
                <a:ea typeface="Calibri"/>
                <a:cs typeface="Calibri"/>
                <a:sym typeface="Calibri"/>
              </a:rPr>
              <a:t>Pass by Value</a:t>
            </a:r>
            <a:endParaRPr sz="3000" b="1" i="0" u="none" strike="noStrike" cap="none">
              <a:solidFill>
                <a:srgbClr val="FFFFFF"/>
              </a:solidFill>
              <a:latin typeface="Calibri"/>
              <a:ea typeface="Calibri"/>
              <a:cs typeface="Calibri"/>
              <a:sym typeface="Calibri"/>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62"/>
        <p:cNvGrpSpPr/>
        <p:nvPr/>
      </p:nvGrpSpPr>
      <p:grpSpPr>
        <a:xfrm>
          <a:off x="0" y="0"/>
          <a:ext cx="0" cy="0"/>
          <a:chOff x="0" y="0"/>
          <a:chExt cx="0" cy="0"/>
        </a:xfrm>
      </p:grpSpPr>
      <p:sp>
        <p:nvSpPr>
          <p:cNvPr id="463" name="Google Shape;463;p65"/>
          <p:cNvSpPr txBox="1"/>
          <p:nvPr/>
        </p:nvSpPr>
        <p:spPr>
          <a:xfrm>
            <a:off x="583500" y="1103050"/>
            <a:ext cx="8014500" cy="25650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chemeClr val="dk1"/>
                </a:solidFill>
                <a:latin typeface="Calibri"/>
                <a:ea typeface="Calibri"/>
                <a:cs typeface="Calibri"/>
                <a:sym typeface="Calibri"/>
              </a:rPr>
              <a:t>There is another mechanism called </a:t>
            </a:r>
            <a:r>
              <a:rPr lang="en" sz="2400" b="0" i="0" u="none" strike="noStrike" cap="none">
                <a:solidFill>
                  <a:schemeClr val="dk1"/>
                </a:solidFill>
                <a:highlight>
                  <a:srgbClr val="FFFF00"/>
                </a:highlight>
                <a:latin typeface="Calibri"/>
                <a:ea typeface="Calibri"/>
                <a:cs typeface="Calibri"/>
                <a:sym typeface="Calibri"/>
              </a:rPr>
              <a:t>‘pass by reference’</a:t>
            </a:r>
            <a:r>
              <a:rPr lang="en" sz="2400" b="0" i="0" u="none" strike="noStrike" cap="none">
                <a:solidFill>
                  <a:schemeClr val="dk1"/>
                </a:solidFill>
                <a:latin typeface="Calibri"/>
                <a:ea typeface="Calibri"/>
                <a:cs typeface="Calibri"/>
                <a:sym typeface="Calibri"/>
              </a:rPr>
              <a:t> in some programming languages, using which, variables can be modified using functions.</a:t>
            </a: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chemeClr val="dk1"/>
                </a:solidFill>
                <a:latin typeface="Calibri"/>
                <a:ea typeface="Calibri"/>
                <a:cs typeface="Calibri"/>
                <a:sym typeface="Calibri"/>
              </a:rPr>
              <a:t>But Java does not support pass by reference. It supports only pass by value.</a:t>
            </a: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464" name="Google Shape;464;p65"/>
          <p:cNvSpPr/>
          <p:nvPr/>
        </p:nvSpPr>
        <p:spPr>
          <a:xfrm>
            <a:off x="7611909" y="303609"/>
            <a:ext cx="909900" cy="243000"/>
          </a:xfrm>
          <a:prstGeom prst="rect">
            <a:avLst/>
          </a:pr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465" name="Google Shape;465;p65"/>
          <p:cNvSpPr/>
          <p:nvPr/>
        </p:nvSpPr>
        <p:spPr>
          <a:xfrm>
            <a:off x="0" y="0"/>
            <a:ext cx="9144000" cy="636905"/>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466" name="Google Shape;466;p65"/>
          <p:cNvSpPr txBox="1"/>
          <p:nvPr/>
        </p:nvSpPr>
        <p:spPr>
          <a:xfrm>
            <a:off x="507300" y="14350"/>
            <a:ext cx="29217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endParaRPr sz="3000" b="1" i="0" u="none" strike="noStrike" cap="none">
              <a:solidFill>
                <a:srgbClr val="FFFFFF"/>
              </a:solidFill>
              <a:latin typeface="Calibri"/>
              <a:ea typeface="Calibri"/>
              <a:cs typeface="Calibri"/>
              <a:sym typeface="Calibri"/>
            </a:endParaRPr>
          </a:p>
        </p:txBody>
      </p:sp>
      <p:sp>
        <p:nvSpPr>
          <p:cNvPr id="467" name="Google Shape;467;p65"/>
          <p:cNvSpPr txBox="1"/>
          <p:nvPr/>
        </p:nvSpPr>
        <p:spPr>
          <a:xfrm>
            <a:off x="507300" y="14350"/>
            <a:ext cx="29217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1" i="0" u="none" strike="noStrike" cap="none">
                <a:solidFill>
                  <a:srgbClr val="FFFFFF"/>
                </a:solidFill>
                <a:latin typeface="Calibri"/>
                <a:ea typeface="Calibri"/>
                <a:cs typeface="Calibri"/>
                <a:sym typeface="Calibri"/>
              </a:rPr>
              <a:t>Pass by Value</a:t>
            </a:r>
            <a:endParaRPr sz="3000" b="1" i="0" u="none" strike="noStrike" cap="none">
              <a:solidFill>
                <a:srgbClr val="FFFFFF"/>
              </a:solidFill>
              <a:latin typeface="Calibri"/>
              <a:ea typeface="Calibri"/>
              <a:cs typeface="Calibri"/>
              <a:sym typeface="Calibri"/>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41"/>
        <p:cNvGrpSpPr/>
        <p:nvPr/>
      </p:nvGrpSpPr>
      <p:grpSpPr>
        <a:xfrm>
          <a:off x="0" y="0"/>
          <a:ext cx="0" cy="0"/>
          <a:chOff x="0" y="0"/>
          <a:chExt cx="0" cy="0"/>
        </a:xfrm>
      </p:grpSpPr>
      <p:sp>
        <p:nvSpPr>
          <p:cNvPr id="142" name="Google Shape;142;p31"/>
          <p:cNvSpPr/>
          <p:nvPr/>
        </p:nvSpPr>
        <p:spPr>
          <a:xfrm>
            <a:off x="7611909" y="303609"/>
            <a:ext cx="909900" cy="243000"/>
          </a:xfrm>
          <a:prstGeom prst="rect">
            <a:avLst/>
          </a:pr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43" name="Google Shape;143;p31"/>
          <p:cNvSpPr/>
          <p:nvPr/>
        </p:nvSpPr>
        <p:spPr>
          <a:xfrm>
            <a:off x="0" y="0"/>
            <a:ext cx="9144000" cy="636905"/>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44" name="Google Shape;144;p31"/>
          <p:cNvSpPr txBox="1"/>
          <p:nvPr/>
        </p:nvSpPr>
        <p:spPr>
          <a:xfrm>
            <a:off x="507300" y="14350"/>
            <a:ext cx="43140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1" i="0" u="none" strike="noStrike" cap="none">
                <a:solidFill>
                  <a:srgbClr val="FFFFFF"/>
                </a:solidFill>
                <a:latin typeface="Calibri"/>
                <a:ea typeface="Calibri"/>
                <a:cs typeface="Calibri"/>
                <a:sym typeface="Calibri"/>
              </a:rPr>
              <a:t>Inbuilt Functions in Java</a:t>
            </a:r>
            <a:endParaRPr sz="3000" b="1" i="0" u="none" strike="noStrike" cap="none">
              <a:solidFill>
                <a:srgbClr val="FFFFFF"/>
              </a:solidFill>
              <a:latin typeface="Calibri"/>
              <a:ea typeface="Calibri"/>
              <a:cs typeface="Calibri"/>
              <a:sym typeface="Calibri"/>
            </a:endParaRPr>
          </a:p>
        </p:txBody>
      </p:sp>
      <p:sp>
        <p:nvSpPr>
          <p:cNvPr id="145" name="Google Shape;145;p31"/>
          <p:cNvSpPr txBox="1"/>
          <p:nvPr/>
        </p:nvSpPr>
        <p:spPr>
          <a:xfrm>
            <a:off x="583500" y="1103050"/>
            <a:ext cx="8014500" cy="25650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2400"/>
              <a:buFont typeface="Arial"/>
              <a:buNone/>
            </a:pPr>
            <a:r>
              <a:rPr lang="en" sz="2400" b="1" i="0" u="sng" strike="noStrike" cap="none">
                <a:solidFill>
                  <a:schemeClr val="dk1"/>
                </a:solidFill>
                <a:latin typeface="Calibri"/>
                <a:ea typeface="Calibri"/>
                <a:cs typeface="Calibri"/>
                <a:sym typeface="Calibri"/>
              </a:rPr>
              <a:t>Inbuilt Functions in Java</a:t>
            </a:r>
            <a:endParaRPr sz="2400" b="1" i="0" u="sng"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chemeClr val="dk1"/>
                </a:solidFill>
                <a:latin typeface="Calibri"/>
                <a:ea typeface="Calibri"/>
                <a:cs typeface="Calibri"/>
                <a:sym typeface="Calibri"/>
              </a:rPr>
              <a:t>These are some predefined functions in Java which have some internal code which helps to perform certain tasks and helps us save time.</a:t>
            </a: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chemeClr val="dk1"/>
                </a:solidFill>
                <a:latin typeface="Calibri"/>
                <a:ea typeface="Calibri"/>
                <a:cs typeface="Calibri"/>
                <a:sym typeface="Calibri"/>
              </a:rPr>
              <a:t>Let us see some inbuilt functions one by one.</a:t>
            </a:r>
            <a:endParaRPr sz="24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1605407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41"/>
        <p:cNvGrpSpPr/>
        <p:nvPr/>
      </p:nvGrpSpPr>
      <p:grpSpPr>
        <a:xfrm>
          <a:off x="0" y="0"/>
          <a:ext cx="0" cy="0"/>
          <a:chOff x="0" y="0"/>
          <a:chExt cx="0" cy="0"/>
        </a:xfrm>
      </p:grpSpPr>
      <p:sp>
        <p:nvSpPr>
          <p:cNvPr id="142" name="Google Shape;142;p31"/>
          <p:cNvSpPr/>
          <p:nvPr/>
        </p:nvSpPr>
        <p:spPr>
          <a:xfrm>
            <a:off x="7611909" y="303609"/>
            <a:ext cx="909900" cy="243000"/>
          </a:xfrm>
          <a:prstGeom prst="rect">
            <a:avLst/>
          </a:pr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43" name="Google Shape;143;p31"/>
          <p:cNvSpPr/>
          <p:nvPr/>
        </p:nvSpPr>
        <p:spPr>
          <a:xfrm>
            <a:off x="0" y="0"/>
            <a:ext cx="9144000" cy="636905"/>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44" name="Google Shape;144;p31"/>
          <p:cNvSpPr txBox="1"/>
          <p:nvPr/>
        </p:nvSpPr>
        <p:spPr>
          <a:xfrm>
            <a:off x="507300" y="14350"/>
            <a:ext cx="44751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1" i="0" u="none" strike="noStrike" cap="none">
                <a:solidFill>
                  <a:srgbClr val="FFFFFF"/>
                </a:solidFill>
                <a:latin typeface="Calibri"/>
                <a:ea typeface="Calibri"/>
                <a:cs typeface="Calibri"/>
                <a:sym typeface="Calibri"/>
              </a:rPr>
              <a:t>Introduction to Functions</a:t>
            </a:r>
            <a:endParaRPr sz="3000" b="1" i="0" u="none" strike="noStrike" cap="none">
              <a:solidFill>
                <a:srgbClr val="FFFFFF"/>
              </a:solidFill>
              <a:latin typeface="Calibri"/>
              <a:ea typeface="Calibri"/>
              <a:cs typeface="Calibri"/>
              <a:sym typeface="Calibri"/>
            </a:endParaRPr>
          </a:p>
        </p:txBody>
      </p:sp>
      <p:sp>
        <p:nvSpPr>
          <p:cNvPr id="145" name="Google Shape;145;p31"/>
          <p:cNvSpPr txBox="1"/>
          <p:nvPr/>
        </p:nvSpPr>
        <p:spPr>
          <a:xfrm>
            <a:off x="583500" y="1103050"/>
            <a:ext cx="8014500" cy="25650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chemeClr val="dk1"/>
                </a:solidFill>
                <a:latin typeface="Calibri"/>
                <a:ea typeface="Calibri"/>
                <a:cs typeface="Calibri"/>
                <a:sym typeface="Calibri"/>
              </a:rPr>
              <a:t>In programming, you’ll observe that at times there will be a need of reusability of some part of the code. </a:t>
            </a: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chemeClr val="dk1"/>
                </a:solidFill>
                <a:latin typeface="Calibri"/>
                <a:ea typeface="Calibri"/>
                <a:cs typeface="Calibri"/>
                <a:sym typeface="Calibri"/>
              </a:rPr>
              <a:t>You have seen the code to print even numbers.</a:t>
            </a: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chemeClr val="dk1"/>
                </a:solidFill>
                <a:latin typeface="Calibri"/>
                <a:ea typeface="Calibri"/>
                <a:cs typeface="Calibri"/>
                <a:sym typeface="Calibri"/>
              </a:rPr>
              <a:t>Now suppose you are required to print these </a:t>
            </a: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chemeClr val="dk1"/>
                </a:solidFill>
                <a:latin typeface="Calibri"/>
                <a:ea typeface="Calibri"/>
                <a:cs typeface="Calibri"/>
                <a:sym typeface="Calibri"/>
              </a:rPr>
              <a:t>numbers multiple times. Then writing that </a:t>
            </a: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chemeClr val="dk1"/>
                </a:solidFill>
                <a:latin typeface="Calibri"/>
                <a:ea typeface="Calibri"/>
                <a:cs typeface="Calibri"/>
                <a:sym typeface="Calibri"/>
              </a:rPr>
              <a:t>code snippet multiple times would be very hectic.</a:t>
            </a: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p:txBody>
      </p:sp>
      <p:pic>
        <p:nvPicPr>
          <p:cNvPr id="146" name="Google Shape;146;p31" descr="Flat 3d isometric businessman working on laptop while sitting on the cloud. Cloud computing and success concept."/>
          <p:cNvPicPr preferRelativeResize="0"/>
          <p:nvPr/>
        </p:nvPicPr>
        <p:blipFill rotWithShape="1">
          <a:blip r:embed="rId3">
            <a:alphaModFix/>
          </a:blip>
          <a:srcRect/>
          <a:stretch/>
        </p:blipFill>
        <p:spPr>
          <a:xfrm>
            <a:off x="6541425" y="1698550"/>
            <a:ext cx="2192925" cy="226420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49"/>
        <p:cNvGrpSpPr/>
        <p:nvPr/>
      </p:nvGrpSpPr>
      <p:grpSpPr>
        <a:xfrm>
          <a:off x="0" y="0"/>
          <a:ext cx="0" cy="0"/>
          <a:chOff x="0" y="0"/>
          <a:chExt cx="0" cy="0"/>
        </a:xfrm>
      </p:grpSpPr>
      <p:sp>
        <p:nvSpPr>
          <p:cNvPr id="150" name="Google Shape;150;p32"/>
          <p:cNvSpPr txBox="1"/>
          <p:nvPr/>
        </p:nvSpPr>
        <p:spPr>
          <a:xfrm>
            <a:off x="583500" y="950650"/>
            <a:ext cx="8101500" cy="2565000"/>
          </a:xfrm>
          <a:prstGeom prst="rect">
            <a:avLst/>
          </a:prstGeom>
          <a:noFill/>
          <a:ln>
            <a:noFill/>
          </a:ln>
        </p:spPr>
        <p:txBody>
          <a:bodyPr spcFirstLastPara="1" wrap="square" lIns="91425" tIns="91425" rIns="91425" bIns="91425" anchor="t" anchorCtr="0">
            <a:noAutofit/>
          </a:bodyPr>
          <a:lstStyle/>
          <a:p>
            <a:pPr marL="457200" marR="0" lvl="0" indent="-349250" algn="l" rtl="0">
              <a:lnSpc>
                <a:spcPct val="115000"/>
              </a:lnSpc>
              <a:spcBef>
                <a:spcPts val="0"/>
              </a:spcBef>
              <a:spcAft>
                <a:spcPts val="0"/>
              </a:spcAft>
              <a:buClr>
                <a:schemeClr val="dk1"/>
              </a:buClr>
              <a:buSzPts val="1900"/>
              <a:buFont typeface="Courier New"/>
              <a:buChar char="●"/>
            </a:pPr>
            <a:r>
              <a:rPr lang="en" sz="1900" b="1" i="0" u="none" strike="noStrike" cap="none">
                <a:solidFill>
                  <a:schemeClr val="dk1"/>
                </a:solidFill>
                <a:latin typeface="Courier New"/>
                <a:ea typeface="Courier New"/>
                <a:cs typeface="Courier New"/>
                <a:sym typeface="Courier New"/>
              </a:rPr>
              <a:t>System.out.print()</a:t>
            </a:r>
            <a:r>
              <a:rPr lang="en" sz="1900" b="0" i="0" u="none" strike="noStrike" cap="none">
                <a:solidFill>
                  <a:schemeClr val="dk1"/>
                </a:solidFill>
                <a:latin typeface="Courier New"/>
                <a:ea typeface="Courier New"/>
                <a:cs typeface="Courier New"/>
                <a:sym typeface="Courier New"/>
              </a:rPr>
              <a:t> </a:t>
            </a:r>
            <a:endParaRPr sz="1900" b="0" i="0" u="none" strike="noStrike" cap="none">
              <a:solidFill>
                <a:schemeClr val="dk1"/>
              </a:solidFill>
              <a:latin typeface="Courier New"/>
              <a:ea typeface="Courier New"/>
              <a:cs typeface="Courier New"/>
              <a:sym typeface="Courier New"/>
            </a:endParaRPr>
          </a:p>
          <a:p>
            <a:pPr marL="457200" marR="0" lvl="0" indent="0" algn="l" rtl="0">
              <a:lnSpc>
                <a:spcPct val="115000"/>
              </a:lnSpc>
              <a:spcBef>
                <a:spcPts val="0"/>
              </a:spcBef>
              <a:spcAft>
                <a:spcPts val="0"/>
              </a:spcAft>
              <a:buClr>
                <a:srgbClr val="000000"/>
              </a:buClr>
              <a:buSzPts val="1900"/>
              <a:buFont typeface="Arial"/>
              <a:buNone/>
            </a:pPr>
            <a:r>
              <a:rPr lang="en" sz="1900" b="0" i="0" u="none" strike="noStrike" cap="none">
                <a:solidFill>
                  <a:schemeClr val="dk1"/>
                </a:solidFill>
                <a:latin typeface="Courier New"/>
                <a:ea typeface="Courier New"/>
                <a:cs typeface="Courier New"/>
                <a:sym typeface="Courier New"/>
              </a:rPr>
              <a:t>// inbuilt function to print</a:t>
            </a:r>
            <a:endParaRPr sz="1900" b="0" i="0" u="none" strike="noStrike" cap="none">
              <a:solidFill>
                <a:schemeClr val="dk1"/>
              </a:solidFill>
              <a:latin typeface="Courier New"/>
              <a:ea typeface="Courier New"/>
              <a:cs typeface="Courier New"/>
              <a:sym typeface="Courier New"/>
            </a:endParaRPr>
          </a:p>
          <a:p>
            <a:pPr marL="0" marR="0" lvl="0" indent="0" algn="l" rtl="0">
              <a:lnSpc>
                <a:spcPct val="115000"/>
              </a:lnSpc>
              <a:spcBef>
                <a:spcPts val="0"/>
              </a:spcBef>
              <a:spcAft>
                <a:spcPts val="0"/>
              </a:spcAft>
              <a:buClr>
                <a:srgbClr val="000000"/>
              </a:buClr>
              <a:buSzPts val="1900"/>
              <a:buFont typeface="Arial"/>
              <a:buNone/>
            </a:pPr>
            <a:endParaRPr sz="1900" b="0" i="0" u="none" strike="noStrike" cap="none">
              <a:solidFill>
                <a:schemeClr val="dk1"/>
              </a:solidFill>
              <a:latin typeface="Courier New"/>
              <a:ea typeface="Courier New"/>
              <a:cs typeface="Courier New"/>
              <a:sym typeface="Courier New"/>
            </a:endParaRPr>
          </a:p>
          <a:p>
            <a:pPr marL="457200" marR="0" lvl="0" indent="-349250" algn="l" rtl="0">
              <a:lnSpc>
                <a:spcPct val="115000"/>
              </a:lnSpc>
              <a:spcBef>
                <a:spcPts val="0"/>
              </a:spcBef>
              <a:spcAft>
                <a:spcPts val="0"/>
              </a:spcAft>
              <a:buClr>
                <a:schemeClr val="dk1"/>
              </a:buClr>
              <a:buSzPts val="1900"/>
              <a:buFont typeface="Courier New"/>
              <a:buChar char="●"/>
            </a:pPr>
            <a:r>
              <a:rPr lang="en" sz="1900" b="1" i="0" u="none" strike="noStrike" cap="none">
                <a:solidFill>
                  <a:schemeClr val="dk1"/>
                </a:solidFill>
                <a:latin typeface="Courier New"/>
                <a:ea typeface="Courier New"/>
                <a:cs typeface="Courier New"/>
                <a:sym typeface="Courier New"/>
              </a:rPr>
              <a:t>String abc = “Hello”;</a:t>
            </a:r>
            <a:r>
              <a:rPr lang="en" sz="1900" b="0" i="0" u="none" strike="noStrike" cap="none">
                <a:solidFill>
                  <a:schemeClr val="dk1"/>
                </a:solidFill>
                <a:latin typeface="Courier New"/>
                <a:ea typeface="Courier New"/>
                <a:cs typeface="Courier New"/>
                <a:sym typeface="Courier New"/>
              </a:rPr>
              <a:t> </a:t>
            </a:r>
            <a:endParaRPr sz="1900" b="0" i="0" u="none" strike="noStrike" cap="none">
              <a:solidFill>
                <a:schemeClr val="dk1"/>
              </a:solidFill>
              <a:latin typeface="Courier New"/>
              <a:ea typeface="Courier New"/>
              <a:cs typeface="Courier New"/>
              <a:sym typeface="Courier New"/>
            </a:endParaRPr>
          </a:p>
          <a:p>
            <a:pPr marL="457200" marR="0" lvl="0" indent="0" algn="l" rtl="0">
              <a:lnSpc>
                <a:spcPct val="115000"/>
              </a:lnSpc>
              <a:spcBef>
                <a:spcPts val="0"/>
              </a:spcBef>
              <a:spcAft>
                <a:spcPts val="0"/>
              </a:spcAft>
              <a:buClr>
                <a:srgbClr val="000000"/>
              </a:buClr>
              <a:buSzPts val="1900"/>
              <a:buFont typeface="Arial"/>
              <a:buNone/>
            </a:pPr>
            <a:r>
              <a:rPr lang="en" sz="1900" b="1" i="0" u="none" strike="noStrike" cap="none">
                <a:solidFill>
                  <a:schemeClr val="dk1"/>
                </a:solidFill>
                <a:latin typeface="Courier New"/>
                <a:ea typeface="Courier New"/>
                <a:cs typeface="Courier New"/>
                <a:sym typeface="Courier New"/>
              </a:rPr>
              <a:t>abc.length()       </a:t>
            </a:r>
            <a:r>
              <a:rPr lang="en" sz="1900" b="0" i="0" u="none" strike="noStrike" cap="none">
                <a:solidFill>
                  <a:schemeClr val="dk1"/>
                </a:solidFill>
                <a:latin typeface="Courier New"/>
                <a:ea typeface="Courier New"/>
                <a:cs typeface="Courier New"/>
                <a:sym typeface="Courier New"/>
              </a:rPr>
              <a:t>  </a:t>
            </a:r>
            <a:endParaRPr sz="1900" b="0" i="0" u="none" strike="noStrike" cap="none">
              <a:solidFill>
                <a:schemeClr val="dk1"/>
              </a:solidFill>
              <a:latin typeface="Courier New"/>
              <a:ea typeface="Courier New"/>
              <a:cs typeface="Courier New"/>
              <a:sym typeface="Courier New"/>
            </a:endParaRPr>
          </a:p>
          <a:p>
            <a:pPr marL="457200" marR="0" lvl="0" indent="0" algn="l" rtl="0">
              <a:lnSpc>
                <a:spcPct val="115000"/>
              </a:lnSpc>
              <a:spcBef>
                <a:spcPts val="0"/>
              </a:spcBef>
              <a:spcAft>
                <a:spcPts val="0"/>
              </a:spcAft>
              <a:buClr>
                <a:srgbClr val="000000"/>
              </a:buClr>
              <a:buSzPts val="1900"/>
              <a:buFont typeface="Arial"/>
              <a:buNone/>
            </a:pPr>
            <a:r>
              <a:rPr lang="en" sz="1900" b="0" i="0" u="none" strike="noStrike" cap="none">
                <a:solidFill>
                  <a:schemeClr val="dk1"/>
                </a:solidFill>
                <a:latin typeface="Courier New"/>
                <a:ea typeface="Courier New"/>
                <a:cs typeface="Courier New"/>
                <a:sym typeface="Courier New"/>
              </a:rPr>
              <a:t>// length() is the inbuilt function which provides // the length of the string</a:t>
            </a:r>
            <a:endParaRPr sz="1900" b="1" i="0" u="none" strike="noStrike" cap="none">
              <a:solidFill>
                <a:schemeClr val="dk1"/>
              </a:solidFill>
              <a:latin typeface="Courier New"/>
              <a:ea typeface="Courier New"/>
              <a:cs typeface="Courier New"/>
              <a:sym typeface="Courier New"/>
            </a:endParaRPr>
          </a:p>
          <a:p>
            <a:pPr marL="457200" marR="0" lvl="0" indent="0" algn="l" rtl="0">
              <a:lnSpc>
                <a:spcPct val="115000"/>
              </a:lnSpc>
              <a:spcBef>
                <a:spcPts val="0"/>
              </a:spcBef>
              <a:spcAft>
                <a:spcPts val="0"/>
              </a:spcAft>
              <a:buClr>
                <a:srgbClr val="000000"/>
              </a:buClr>
              <a:buSzPts val="1900"/>
              <a:buFont typeface="Arial"/>
              <a:buNone/>
            </a:pPr>
            <a:r>
              <a:rPr lang="en" sz="1900" b="0" i="0" u="none" strike="noStrike" cap="none">
                <a:solidFill>
                  <a:schemeClr val="dk1"/>
                </a:solidFill>
                <a:latin typeface="Courier New"/>
                <a:ea typeface="Courier New"/>
                <a:cs typeface="Courier New"/>
                <a:sym typeface="Courier New"/>
              </a:rPr>
              <a:t>      </a:t>
            </a:r>
            <a:endParaRPr sz="1900" b="0" i="0" u="none" strike="noStrike" cap="none">
              <a:solidFill>
                <a:schemeClr val="dk1"/>
              </a:solidFill>
              <a:latin typeface="Courier New"/>
              <a:ea typeface="Courier New"/>
              <a:cs typeface="Courier New"/>
              <a:sym typeface="Courier New"/>
            </a:endParaRPr>
          </a:p>
          <a:p>
            <a:pPr marL="457200" marR="0" lvl="0" indent="-349250" algn="l" rtl="0">
              <a:lnSpc>
                <a:spcPct val="115000"/>
              </a:lnSpc>
              <a:spcBef>
                <a:spcPts val="0"/>
              </a:spcBef>
              <a:spcAft>
                <a:spcPts val="0"/>
              </a:spcAft>
              <a:buClr>
                <a:schemeClr val="dk1"/>
              </a:buClr>
              <a:buSzPts val="1900"/>
              <a:buFont typeface="Courier New"/>
              <a:buChar char="●"/>
            </a:pPr>
            <a:r>
              <a:rPr lang="en" sz="1900" b="1" i="0" u="none" strike="noStrike" cap="none">
                <a:solidFill>
                  <a:schemeClr val="dk1"/>
                </a:solidFill>
                <a:latin typeface="Courier New"/>
                <a:ea typeface="Courier New"/>
                <a:cs typeface="Courier New"/>
                <a:sym typeface="Courier New"/>
              </a:rPr>
              <a:t>int abs = Math.abs(-9) </a:t>
            </a:r>
            <a:endParaRPr sz="1900" b="1" i="0" u="none" strike="noStrike" cap="none">
              <a:solidFill>
                <a:schemeClr val="dk1"/>
              </a:solidFill>
              <a:latin typeface="Courier New"/>
              <a:ea typeface="Courier New"/>
              <a:cs typeface="Courier New"/>
              <a:sym typeface="Courier New"/>
            </a:endParaRPr>
          </a:p>
          <a:p>
            <a:pPr marL="457200" marR="0" lvl="0" indent="0" algn="l" rtl="0">
              <a:lnSpc>
                <a:spcPct val="115000"/>
              </a:lnSpc>
              <a:spcBef>
                <a:spcPts val="0"/>
              </a:spcBef>
              <a:spcAft>
                <a:spcPts val="0"/>
              </a:spcAft>
              <a:buClr>
                <a:srgbClr val="000000"/>
              </a:buClr>
              <a:buSzPts val="1900"/>
              <a:buFont typeface="Arial"/>
              <a:buNone/>
            </a:pPr>
            <a:r>
              <a:rPr lang="en" sz="1900" b="0" i="0" u="none" strike="noStrike" cap="none">
                <a:solidFill>
                  <a:schemeClr val="dk1"/>
                </a:solidFill>
                <a:latin typeface="Courier New"/>
                <a:ea typeface="Courier New"/>
                <a:cs typeface="Courier New"/>
                <a:sym typeface="Courier New"/>
              </a:rPr>
              <a:t>// Math is the library and abs() is the function. // It returns the absolute value of a number. Here,</a:t>
            </a:r>
            <a:endParaRPr sz="1900" b="0" i="0" u="none" strike="noStrike" cap="none">
              <a:solidFill>
                <a:schemeClr val="dk1"/>
              </a:solidFill>
              <a:latin typeface="Courier New"/>
              <a:ea typeface="Courier New"/>
              <a:cs typeface="Courier New"/>
              <a:sym typeface="Courier New"/>
            </a:endParaRPr>
          </a:p>
          <a:p>
            <a:pPr marL="457200" marR="0" lvl="0" indent="0" algn="l" rtl="0">
              <a:lnSpc>
                <a:spcPct val="115000"/>
              </a:lnSpc>
              <a:spcBef>
                <a:spcPts val="0"/>
              </a:spcBef>
              <a:spcAft>
                <a:spcPts val="0"/>
              </a:spcAft>
              <a:buClr>
                <a:srgbClr val="000000"/>
              </a:buClr>
              <a:buSzPts val="1900"/>
              <a:buFont typeface="Arial"/>
              <a:buNone/>
            </a:pPr>
            <a:r>
              <a:rPr lang="en" sz="1900" b="0" i="0" u="none" strike="noStrike" cap="none">
                <a:solidFill>
                  <a:schemeClr val="dk1"/>
                </a:solidFill>
                <a:latin typeface="Courier New"/>
                <a:ea typeface="Courier New"/>
                <a:cs typeface="Courier New"/>
                <a:sym typeface="Courier New"/>
              </a:rPr>
              <a:t>// it will return 9 which will be stored in abs.</a:t>
            </a:r>
            <a:endParaRPr sz="1900" b="0" i="0" u="none" strike="noStrike" cap="none">
              <a:solidFill>
                <a:schemeClr val="dk1"/>
              </a:solidFill>
              <a:latin typeface="Courier New"/>
              <a:ea typeface="Courier New"/>
              <a:cs typeface="Courier New"/>
              <a:sym typeface="Courier New"/>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151" name="Google Shape;151;p32"/>
          <p:cNvSpPr/>
          <p:nvPr/>
        </p:nvSpPr>
        <p:spPr>
          <a:xfrm>
            <a:off x="7611909" y="303609"/>
            <a:ext cx="909900" cy="243000"/>
          </a:xfrm>
          <a:prstGeom prst="rect">
            <a:avLst/>
          </a:pr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52" name="Google Shape;152;p32"/>
          <p:cNvSpPr/>
          <p:nvPr/>
        </p:nvSpPr>
        <p:spPr>
          <a:xfrm>
            <a:off x="0" y="0"/>
            <a:ext cx="9144000" cy="636905"/>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53" name="Google Shape;153;p32"/>
          <p:cNvSpPr txBox="1"/>
          <p:nvPr/>
        </p:nvSpPr>
        <p:spPr>
          <a:xfrm>
            <a:off x="507300" y="14350"/>
            <a:ext cx="29217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endParaRPr sz="3000" b="1" i="0" u="none" strike="noStrike" cap="none">
              <a:solidFill>
                <a:srgbClr val="FFFFFF"/>
              </a:solidFill>
              <a:latin typeface="Calibri"/>
              <a:ea typeface="Calibri"/>
              <a:cs typeface="Calibri"/>
              <a:sym typeface="Calibri"/>
            </a:endParaRPr>
          </a:p>
        </p:txBody>
      </p:sp>
      <p:sp>
        <p:nvSpPr>
          <p:cNvPr id="154" name="Google Shape;154;p32"/>
          <p:cNvSpPr txBox="1"/>
          <p:nvPr/>
        </p:nvSpPr>
        <p:spPr>
          <a:xfrm>
            <a:off x="507300" y="14350"/>
            <a:ext cx="43140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1" i="0" u="none" strike="noStrike" cap="none">
                <a:solidFill>
                  <a:srgbClr val="FFFFFF"/>
                </a:solidFill>
                <a:latin typeface="Calibri"/>
                <a:ea typeface="Calibri"/>
                <a:cs typeface="Calibri"/>
                <a:sym typeface="Calibri"/>
              </a:rPr>
              <a:t>Inbuilt Functions in Java</a:t>
            </a:r>
            <a:endParaRPr sz="3000" b="1" i="0" u="none" strike="noStrike" cap="none">
              <a:solidFill>
                <a:srgbClr val="FFFFFF"/>
              </a:solidFill>
              <a:latin typeface="Calibri"/>
              <a:ea typeface="Calibri"/>
              <a:cs typeface="Calibri"/>
              <a:sym typeface="Calibri"/>
            </a:endParaRPr>
          </a:p>
        </p:txBody>
      </p:sp>
    </p:spTree>
    <p:extLst>
      <p:ext uri="{BB962C8B-B14F-4D97-AF65-F5344CB8AC3E}">
        <p14:creationId xmlns:p14="http://schemas.microsoft.com/office/powerpoint/2010/main" val="374226013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58"/>
        <p:cNvGrpSpPr/>
        <p:nvPr/>
      </p:nvGrpSpPr>
      <p:grpSpPr>
        <a:xfrm>
          <a:off x="0" y="0"/>
          <a:ext cx="0" cy="0"/>
          <a:chOff x="0" y="0"/>
          <a:chExt cx="0" cy="0"/>
        </a:xfrm>
      </p:grpSpPr>
      <p:sp>
        <p:nvSpPr>
          <p:cNvPr id="159" name="Google Shape;159;p33"/>
          <p:cNvSpPr/>
          <p:nvPr/>
        </p:nvSpPr>
        <p:spPr>
          <a:xfrm>
            <a:off x="7611909" y="303609"/>
            <a:ext cx="909900" cy="243000"/>
          </a:xfrm>
          <a:prstGeom prst="rect">
            <a:avLst/>
          </a:pr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60" name="Google Shape;160;p33"/>
          <p:cNvSpPr/>
          <p:nvPr/>
        </p:nvSpPr>
        <p:spPr>
          <a:xfrm>
            <a:off x="0" y="0"/>
            <a:ext cx="9144000" cy="636905"/>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61" name="Google Shape;161;p33"/>
          <p:cNvSpPr txBox="1"/>
          <p:nvPr/>
        </p:nvSpPr>
        <p:spPr>
          <a:xfrm>
            <a:off x="507300" y="14350"/>
            <a:ext cx="29217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endParaRPr sz="3000" b="1" i="0" u="none" strike="noStrike" cap="none">
              <a:solidFill>
                <a:srgbClr val="FFFFFF"/>
              </a:solidFill>
              <a:latin typeface="Calibri"/>
              <a:ea typeface="Calibri"/>
              <a:cs typeface="Calibri"/>
              <a:sym typeface="Calibri"/>
            </a:endParaRPr>
          </a:p>
        </p:txBody>
      </p:sp>
      <p:sp>
        <p:nvSpPr>
          <p:cNvPr id="162" name="Google Shape;162;p33"/>
          <p:cNvSpPr txBox="1"/>
          <p:nvPr/>
        </p:nvSpPr>
        <p:spPr>
          <a:xfrm>
            <a:off x="583500" y="1103050"/>
            <a:ext cx="8014500" cy="2565000"/>
          </a:xfrm>
          <a:prstGeom prst="rect">
            <a:avLst/>
          </a:prstGeom>
          <a:noFill/>
          <a:ln>
            <a:noFill/>
          </a:ln>
        </p:spPr>
        <p:txBody>
          <a:bodyPr spcFirstLastPara="1" wrap="square" lIns="91425" tIns="91425" rIns="91425" bIns="91425" anchor="t" anchorCtr="0">
            <a:noAutofit/>
          </a:bodyPr>
          <a:lstStyle/>
          <a:p>
            <a:pPr marL="457200" marR="0" lvl="0" indent="-349250" algn="l" rtl="0">
              <a:lnSpc>
                <a:spcPct val="115000"/>
              </a:lnSpc>
              <a:spcBef>
                <a:spcPts val="0"/>
              </a:spcBef>
              <a:spcAft>
                <a:spcPts val="0"/>
              </a:spcAft>
              <a:buClr>
                <a:schemeClr val="dk1"/>
              </a:buClr>
              <a:buSzPts val="1900"/>
              <a:buFont typeface="Courier New"/>
              <a:buChar char="●"/>
            </a:pPr>
            <a:r>
              <a:rPr lang="en" sz="1900" b="1" i="0" u="none" strike="noStrike" cap="none">
                <a:solidFill>
                  <a:schemeClr val="dk1"/>
                </a:solidFill>
                <a:latin typeface="Courier New"/>
                <a:ea typeface="Courier New"/>
                <a:cs typeface="Courier New"/>
                <a:sym typeface="Courier New"/>
              </a:rPr>
              <a:t>System.out.print(Math.max(a,b)); </a:t>
            </a:r>
            <a:endParaRPr sz="1900" b="1" i="0" u="none" strike="noStrike" cap="none">
              <a:solidFill>
                <a:schemeClr val="dk1"/>
              </a:solidFill>
              <a:latin typeface="Courier New"/>
              <a:ea typeface="Courier New"/>
              <a:cs typeface="Courier New"/>
              <a:sym typeface="Courier New"/>
            </a:endParaRPr>
          </a:p>
          <a:p>
            <a:pPr marL="457200" marR="0" lvl="0" indent="0" algn="l" rtl="0">
              <a:lnSpc>
                <a:spcPct val="115000"/>
              </a:lnSpc>
              <a:spcBef>
                <a:spcPts val="0"/>
              </a:spcBef>
              <a:spcAft>
                <a:spcPts val="0"/>
              </a:spcAft>
              <a:buClr>
                <a:srgbClr val="000000"/>
              </a:buClr>
              <a:buSzPts val="1900"/>
              <a:buFont typeface="Arial"/>
              <a:buNone/>
            </a:pPr>
            <a:r>
              <a:rPr lang="en" sz="1900" b="0" i="0" u="none" strike="noStrike" cap="none">
                <a:solidFill>
                  <a:schemeClr val="dk1"/>
                </a:solidFill>
                <a:latin typeface="Courier New"/>
                <a:ea typeface="Courier New"/>
                <a:cs typeface="Courier New"/>
                <a:sym typeface="Courier New"/>
              </a:rPr>
              <a:t>// max() function will return the bigger value </a:t>
            </a:r>
            <a:endParaRPr sz="1900" b="0" i="0" u="none" strike="noStrike" cap="none">
              <a:solidFill>
                <a:schemeClr val="dk1"/>
              </a:solidFill>
              <a:latin typeface="Courier New"/>
              <a:ea typeface="Courier New"/>
              <a:cs typeface="Courier New"/>
              <a:sym typeface="Courier New"/>
            </a:endParaRPr>
          </a:p>
          <a:p>
            <a:pPr marL="457200" marR="0" lvl="0" indent="0" algn="l" rtl="0">
              <a:lnSpc>
                <a:spcPct val="115000"/>
              </a:lnSpc>
              <a:spcBef>
                <a:spcPts val="0"/>
              </a:spcBef>
              <a:spcAft>
                <a:spcPts val="0"/>
              </a:spcAft>
              <a:buClr>
                <a:srgbClr val="000000"/>
              </a:buClr>
              <a:buSzPts val="1900"/>
              <a:buFont typeface="Arial"/>
              <a:buNone/>
            </a:pPr>
            <a:r>
              <a:rPr lang="en" sz="1900" b="0" i="0" u="none" strike="noStrike" cap="none">
                <a:solidFill>
                  <a:schemeClr val="dk1"/>
                </a:solidFill>
                <a:latin typeface="Courier New"/>
                <a:ea typeface="Courier New"/>
                <a:cs typeface="Courier New"/>
                <a:sym typeface="Courier New"/>
              </a:rPr>
              <a:t>// between a &amp; b.</a:t>
            </a:r>
            <a:endParaRPr sz="1900" b="0" i="0" u="none" strike="noStrike" cap="none">
              <a:solidFill>
                <a:schemeClr val="dk1"/>
              </a:solidFill>
              <a:latin typeface="Courier New"/>
              <a:ea typeface="Courier New"/>
              <a:cs typeface="Courier New"/>
              <a:sym typeface="Courier New"/>
            </a:endParaRPr>
          </a:p>
          <a:p>
            <a:pPr marL="457200" marR="0" lvl="0" indent="0" algn="l" rtl="0">
              <a:lnSpc>
                <a:spcPct val="115000"/>
              </a:lnSpc>
              <a:spcBef>
                <a:spcPts val="0"/>
              </a:spcBef>
              <a:spcAft>
                <a:spcPts val="0"/>
              </a:spcAft>
              <a:buClr>
                <a:srgbClr val="000000"/>
              </a:buClr>
              <a:buSzPts val="1900"/>
              <a:buFont typeface="Arial"/>
              <a:buNone/>
            </a:pPr>
            <a:endParaRPr sz="1900" b="0" i="0" u="none" strike="noStrike" cap="none">
              <a:solidFill>
                <a:schemeClr val="dk1"/>
              </a:solidFill>
              <a:latin typeface="Courier New"/>
              <a:ea typeface="Courier New"/>
              <a:cs typeface="Courier New"/>
              <a:sym typeface="Courier New"/>
            </a:endParaRPr>
          </a:p>
          <a:p>
            <a:pPr marL="457200" marR="0" lvl="0" indent="-349250" algn="l" rtl="0">
              <a:lnSpc>
                <a:spcPct val="115000"/>
              </a:lnSpc>
              <a:spcBef>
                <a:spcPts val="0"/>
              </a:spcBef>
              <a:spcAft>
                <a:spcPts val="0"/>
              </a:spcAft>
              <a:buClr>
                <a:schemeClr val="dk1"/>
              </a:buClr>
              <a:buSzPts val="1900"/>
              <a:buFont typeface="Courier New"/>
              <a:buChar char="●"/>
            </a:pPr>
            <a:r>
              <a:rPr lang="en" sz="1900" b="1" i="0" u="none" strike="noStrike" cap="none">
                <a:solidFill>
                  <a:schemeClr val="dk1"/>
                </a:solidFill>
                <a:latin typeface="Courier New"/>
                <a:ea typeface="Courier New"/>
                <a:cs typeface="Courier New"/>
                <a:sym typeface="Courier New"/>
              </a:rPr>
              <a:t>String string1 = “hero”;</a:t>
            </a:r>
            <a:endParaRPr sz="1900" b="1" i="0" u="none" strike="noStrike" cap="none">
              <a:solidFill>
                <a:schemeClr val="dk1"/>
              </a:solidFill>
              <a:latin typeface="Courier New"/>
              <a:ea typeface="Courier New"/>
              <a:cs typeface="Courier New"/>
              <a:sym typeface="Courier New"/>
            </a:endParaRPr>
          </a:p>
          <a:p>
            <a:pPr marL="457200" marR="0" lvl="0" indent="0" algn="l" rtl="0">
              <a:lnSpc>
                <a:spcPct val="115000"/>
              </a:lnSpc>
              <a:spcBef>
                <a:spcPts val="0"/>
              </a:spcBef>
              <a:spcAft>
                <a:spcPts val="0"/>
              </a:spcAft>
              <a:buClr>
                <a:srgbClr val="000000"/>
              </a:buClr>
              <a:buSzPts val="1900"/>
              <a:buFont typeface="Arial"/>
              <a:buNone/>
            </a:pPr>
            <a:r>
              <a:rPr lang="en" sz="1900" b="1" i="0" u="none" strike="noStrike" cap="none">
                <a:solidFill>
                  <a:schemeClr val="dk1"/>
                </a:solidFill>
                <a:latin typeface="Courier New"/>
                <a:ea typeface="Courier New"/>
                <a:cs typeface="Courier New"/>
                <a:sym typeface="Courier New"/>
              </a:rPr>
              <a:t>Boolean a = string1.equals(“Hero”);</a:t>
            </a:r>
            <a:r>
              <a:rPr lang="en" sz="1900" b="0" i="0" u="none" strike="noStrike" cap="none">
                <a:solidFill>
                  <a:schemeClr val="dk1"/>
                </a:solidFill>
                <a:latin typeface="Courier New"/>
                <a:ea typeface="Courier New"/>
                <a:cs typeface="Courier New"/>
                <a:sym typeface="Courier New"/>
              </a:rPr>
              <a:t> </a:t>
            </a:r>
            <a:endParaRPr sz="1900" b="0" i="0" u="none" strike="noStrike" cap="none">
              <a:solidFill>
                <a:schemeClr val="dk1"/>
              </a:solidFill>
              <a:latin typeface="Courier New"/>
              <a:ea typeface="Courier New"/>
              <a:cs typeface="Courier New"/>
              <a:sym typeface="Courier New"/>
            </a:endParaRPr>
          </a:p>
          <a:p>
            <a:pPr marL="457200" marR="0" lvl="0" indent="0" algn="l" rtl="0">
              <a:lnSpc>
                <a:spcPct val="115000"/>
              </a:lnSpc>
              <a:spcBef>
                <a:spcPts val="0"/>
              </a:spcBef>
              <a:spcAft>
                <a:spcPts val="0"/>
              </a:spcAft>
              <a:buClr>
                <a:srgbClr val="000000"/>
              </a:buClr>
              <a:buSzPts val="1900"/>
              <a:buFont typeface="Arial"/>
              <a:buNone/>
            </a:pPr>
            <a:r>
              <a:rPr lang="en" sz="1900" b="0" i="0" u="none" strike="noStrike" cap="none">
                <a:solidFill>
                  <a:schemeClr val="dk1"/>
                </a:solidFill>
                <a:latin typeface="Courier New"/>
                <a:ea typeface="Courier New"/>
                <a:cs typeface="Courier New"/>
                <a:sym typeface="Courier New"/>
              </a:rPr>
              <a:t>// equals() function compares two string values </a:t>
            </a:r>
            <a:endParaRPr sz="1900" b="0" i="0" u="none" strike="noStrike" cap="none">
              <a:solidFill>
                <a:schemeClr val="dk1"/>
              </a:solidFill>
              <a:latin typeface="Courier New"/>
              <a:ea typeface="Courier New"/>
              <a:cs typeface="Courier New"/>
              <a:sym typeface="Courier New"/>
            </a:endParaRPr>
          </a:p>
          <a:p>
            <a:pPr marL="457200" marR="0" lvl="0" indent="0" algn="l" rtl="0">
              <a:lnSpc>
                <a:spcPct val="115000"/>
              </a:lnSpc>
              <a:spcBef>
                <a:spcPts val="0"/>
              </a:spcBef>
              <a:spcAft>
                <a:spcPts val="0"/>
              </a:spcAft>
              <a:buClr>
                <a:srgbClr val="000000"/>
              </a:buClr>
              <a:buSzPts val="1900"/>
              <a:buFont typeface="Arial"/>
              <a:buNone/>
            </a:pPr>
            <a:r>
              <a:rPr lang="en" sz="1900" b="0" i="0" u="none" strike="noStrike" cap="none">
                <a:solidFill>
                  <a:schemeClr val="dk1"/>
                </a:solidFill>
                <a:latin typeface="Courier New"/>
                <a:ea typeface="Courier New"/>
                <a:cs typeface="Courier New"/>
                <a:sym typeface="Courier New"/>
              </a:rPr>
              <a:t>// and returns a boolean answer. Here it will </a:t>
            </a:r>
            <a:endParaRPr sz="1900" b="0" i="0" u="none" strike="noStrike" cap="none">
              <a:solidFill>
                <a:schemeClr val="dk1"/>
              </a:solidFill>
              <a:latin typeface="Courier New"/>
              <a:ea typeface="Courier New"/>
              <a:cs typeface="Courier New"/>
              <a:sym typeface="Courier New"/>
            </a:endParaRPr>
          </a:p>
          <a:p>
            <a:pPr marL="457200" marR="0" lvl="0" indent="0" algn="l" rtl="0">
              <a:lnSpc>
                <a:spcPct val="115000"/>
              </a:lnSpc>
              <a:spcBef>
                <a:spcPts val="0"/>
              </a:spcBef>
              <a:spcAft>
                <a:spcPts val="0"/>
              </a:spcAft>
              <a:buClr>
                <a:srgbClr val="000000"/>
              </a:buClr>
              <a:buSzPts val="1900"/>
              <a:buFont typeface="Arial"/>
              <a:buNone/>
            </a:pPr>
            <a:r>
              <a:rPr lang="en" sz="1900" b="0" i="0" u="none" strike="noStrike" cap="none">
                <a:solidFill>
                  <a:schemeClr val="dk1"/>
                </a:solidFill>
                <a:latin typeface="Courier New"/>
                <a:ea typeface="Courier New"/>
                <a:cs typeface="Courier New"/>
                <a:sym typeface="Courier New"/>
              </a:rPr>
              <a:t>// return false as “hero” &amp; “Hero” are different.</a:t>
            </a:r>
            <a:endParaRPr sz="1900" b="0" i="0" u="none" strike="noStrike" cap="none">
              <a:solidFill>
                <a:schemeClr val="dk1"/>
              </a:solidFill>
              <a:latin typeface="Courier New"/>
              <a:ea typeface="Courier New"/>
              <a:cs typeface="Courier New"/>
              <a:sym typeface="Courier New"/>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163" name="Google Shape;163;p33"/>
          <p:cNvSpPr txBox="1"/>
          <p:nvPr/>
        </p:nvSpPr>
        <p:spPr>
          <a:xfrm>
            <a:off x="507300" y="14350"/>
            <a:ext cx="43140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1" i="0" u="none" strike="noStrike" cap="none">
                <a:solidFill>
                  <a:srgbClr val="FFFFFF"/>
                </a:solidFill>
                <a:latin typeface="Calibri"/>
                <a:ea typeface="Calibri"/>
                <a:cs typeface="Calibri"/>
                <a:sym typeface="Calibri"/>
              </a:rPr>
              <a:t>Inbuilt Functions in Java</a:t>
            </a:r>
            <a:endParaRPr sz="3000" b="1" i="0" u="none" strike="noStrike" cap="none">
              <a:solidFill>
                <a:srgbClr val="FFFFFF"/>
              </a:solidFill>
              <a:latin typeface="Calibri"/>
              <a:ea typeface="Calibri"/>
              <a:cs typeface="Calibri"/>
              <a:sym typeface="Calibri"/>
            </a:endParaRPr>
          </a:p>
        </p:txBody>
      </p:sp>
    </p:spTree>
    <p:extLst>
      <p:ext uri="{BB962C8B-B14F-4D97-AF65-F5344CB8AC3E}">
        <p14:creationId xmlns:p14="http://schemas.microsoft.com/office/powerpoint/2010/main" val="383609429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67"/>
        <p:cNvGrpSpPr/>
        <p:nvPr/>
      </p:nvGrpSpPr>
      <p:grpSpPr>
        <a:xfrm>
          <a:off x="0" y="0"/>
          <a:ext cx="0" cy="0"/>
          <a:chOff x="0" y="0"/>
          <a:chExt cx="0" cy="0"/>
        </a:xfrm>
      </p:grpSpPr>
      <p:sp>
        <p:nvSpPr>
          <p:cNvPr id="168" name="Google Shape;168;p34"/>
          <p:cNvSpPr/>
          <p:nvPr/>
        </p:nvSpPr>
        <p:spPr>
          <a:xfrm>
            <a:off x="7611909" y="303609"/>
            <a:ext cx="909900" cy="243000"/>
          </a:xfrm>
          <a:prstGeom prst="rect">
            <a:avLst/>
          </a:pr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69" name="Google Shape;169;p34"/>
          <p:cNvSpPr/>
          <p:nvPr/>
        </p:nvSpPr>
        <p:spPr>
          <a:xfrm>
            <a:off x="0" y="0"/>
            <a:ext cx="9144000" cy="636905"/>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70" name="Google Shape;170;p34"/>
          <p:cNvSpPr txBox="1"/>
          <p:nvPr/>
        </p:nvSpPr>
        <p:spPr>
          <a:xfrm>
            <a:off x="507300" y="14350"/>
            <a:ext cx="29217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endParaRPr sz="3000" b="1" i="0" u="none" strike="noStrike" cap="none">
              <a:solidFill>
                <a:srgbClr val="FFFFFF"/>
              </a:solidFill>
              <a:latin typeface="Calibri"/>
              <a:ea typeface="Calibri"/>
              <a:cs typeface="Calibri"/>
              <a:sym typeface="Calibri"/>
            </a:endParaRPr>
          </a:p>
        </p:txBody>
      </p:sp>
      <p:sp>
        <p:nvSpPr>
          <p:cNvPr id="171" name="Google Shape;171;p34"/>
          <p:cNvSpPr txBox="1"/>
          <p:nvPr/>
        </p:nvSpPr>
        <p:spPr>
          <a:xfrm>
            <a:off x="583500" y="1103050"/>
            <a:ext cx="8014500" cy="2565000"/>
          </a:xfrm>
          <a:prstGeom prst="rect">
            <a:avLst/>
          </a:prstGeom>
          <a:noFill/>
          <a:ln>
            <a:noFill/>
          </a:ln>
        </p:spPr>
        <p:txBody>
          <a:bodyPr spcFirstLastPara="1" wrap="square" lIns="91425" tIns="91425" rIns="91425" bIns="91425" anchor="t" anchorCtr="0">
            <a:noAutofit/>
          </a:bodyPr>
          <a:lstStyle/>
          <a:p>
            <a:pPr marL="457200" marR="0" lvl="0" indent="-349250" algn="l" rtl="0">
              <a:lnSpc>
                <a:spcPct val="115000"/>
              </a:lnSpc>
              <a:spcBef>
                <a:spcPts val="0"/>
              </a:spcBef>
              <a:spcAft>
                <a:spcPts val="0"/>
              </a:spcAft>
              <a:buClr>
                <a:schemeClr val="dk1"/>
              </a:buClr>
              <a:buSzPts val="1900"/>
              <a:buFont typeface="Courier New"/>
              <a:buChar char="●"/>
            </a:pPr>
            <a:r>
              <a:rPr lang="en" sz="1900" b="1" i="0" u="none" strike="noStrike" cap="none">
                <a:solidFill>
                  <a:schemeClr val="dk1"/>
                </a:solidFill>
                <a:latin typeface="Courier New"/>
                <a:ea typeface="Courier New"/>
                <a:cs typeface="Courier New"/>
                <a:sym typeface="Courier New"/>
              </a:rPr>
              <a:t>String string1 = “hero”;</a:t>
            </a:r>
            <a:endParaRPr sz="1900" b="1" i="0" u="none" strike="noStrike" cap="none">
              <a:solidFill>
                <a:schemeClr val="dk1"/>
              </a:solidFill>
              <a:latin typeface="Courier New"/>
              <a:ea typeface="Courier New"/>
              <a:cs typeface="Courier New"/>
              <a:sym typeface="Courier New"/>
            </a:endParaRPr>
          </a:p>
          <a:p>
            <a:pPr marL="457200" marR="0" lvl="0" indent="0" algn="l" rtl="0">
              <a:lnSpc>
                <a:spcPct val="115000"/>
              </a:lnSpc>
              <a:spcBef>
                <a:spcPts val="0"/>
              </a:spcBef>
              <a:spcAft>
                <a:spcPts val="0"/>
              </a:spcAft>
              <a:buClr>
                <a:srgbClr val="000000"/>
              </a:buClr>
              <a:buSzPts val="1900"/>
              <a:buFont typeface="Arial"/>
              <a:buNone/>
            </a:pPr>
            <a:r>
              <a:rPr lang="en" sz="1900" b="1" i="0" u="none" strike="noStrike" cap="none">
                <a:solidFill>
                  <a:schemeClr val="dk1"/>
                </a:solidFill>
                <a:latin typeface="Courier New"/>
                <a:ea typeface="Courier New"/>
                <a:cs typeface="Courier New"/>
                <a:sym typeface="Courier New"/>
              </a:rPr>
              <a:t>String string2 = “honda”;</a:t>
            </a:r>
            <a:endParaRPr sz="1900" b="1" i="0" u="none" strike="noStrike" cap="none">
              <a:solidFill>
                <a:schemeClr val="dk1"/>
              </a:solidFill>
              <a:latin typeface="Courier New"/>
              <a:ea typeface="Courier New"/>
              <a:cs typeface="Courier New"/>
              <a:sym typeface="Courier New"/>
            </a:endParaRPr>
          </a:p>
          <a:p>
            <a:pPr marL="457200" marR="0" lvl="0" indent="0" algn="l" rtl="0">
              <a:lnSpc>
                <a:spcPct val="115000"/>
              </a:lnSpc>
              <a:spcBef>
                <a:spcPts val="0"/>
              </a:spcBef>
              <a:spcAft>
                <a:spcPts val="0"/>
              </a:spcAft>
              <a:buClr>
                <a:srgbClr val="000000"/>
              </a:buClr>
              <a:buSzPts val="1900"/>
              <a:buFont typeface="Arial"/>
              <a:buNone/>
            </a:pPr>
            <a:r>
              <a:rPr lang="en" sz="1900" b="1" i="0" u="none" strike="noStrike" cap="none">
                <a:solidFill>
                  <a:schemeClr val="dk1"/>
                </a:solidFill>
                <a:latin typeface="Courier New"/>
                <a:ea typeface="Courier New"/>
                <a:cs typeface="Courier New"/>
                <a:sym typeface="Courier New"/>
              </a:rPr>
              <a:t>String string3 = string1.concat(string2); </a:t>
            </a:r>
            <a:endParaRPr sz="1900" b="1" i="0" u="none" strike="noStrike" cap="none">
              <a:solidFill>
                <a:schemeClr val="dk1"/>
              </a:solidFill>
              <a:latin typeface="Courier New"/>
              <a:ea typeface="Courier New"/>
              <a:cs typeface="Courier New"/>
              <a:sym typeface="Courier New"/>
            </a:endParaRPr>
          </a:p>
          <a:p>
            <a:pPr marL="457200" marR="0" lvl="0" indent="0" algn="l" rtl="0">
              <a:lnSpc>
                <a:spcPct val="115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a:p>
            <a:pPr marL="457200" marR="0" lvl="0" indent="0" algn="l" rtl="0">
              <a:lnSpc>
                <a:spcPct val="115000"/>
              </a:lnSpc>
              <a:spcBef>
                <a:spcPts val="0"/>
              </a:spcBef>
              <a:spcAft>
                <a:spcPts val="0"/>
              </a:spcAft>
              <a:buClr>
                <a:srgbClr val="000000"/>
              </a:buClr>
              <a:buSzPts val="1900"/>
              <a:buFont typeface="Arial"/>
              <a:buNone/>
            </a:pPr>
            <a:r>
              <a:rPr lang="en" sz="1900" b="0" i="0" u="none" strike="noStrike" cap="none">
                <a:solidFill>
                  <a:schemeClr val="dk1"/>
                </a:solidFill>
                <a:latin typeface="Courier New"/>
                <a:ea typeface="Courier New"/>
                <a:cs typeface="Courier New"/>
                <a:sym typeface="Courier New"/>
              </a:rPr>
              <a:t>// concat() function returns the concatenated </a:t>
            </a:r>
            <a:endParaRPr sz="1900" b="0" i="0" u="none" strike="noStrike" cap="none">
              <a:solidFill>
                <a:schemeClr val="dk1"/>
              </a:solidFill>
              <a:latin typeface="Courier New"/>
              <a:ea typeface="Courier New"/>
              <a:cs typeface="Courier New"/>
              <a:sym typeface="Courier New"/>
            </a:endParaRPr>
          </a:p>
          <a:p>
            <a:pPr marL="457200" marR="0" lvl="0" indent="0" algn="l" rtl="0">
              <a:lnSpc>
                <a:spcPct val="115000"/>
              </a:lnSpc>
              <a:spcBef>
                <a:spcPts val="0"/>
              </a:spcBef>
              <a:spcAft>
                <a:spcPts val="0"/>
              </a:spcAft>
              <a:buClr>
                <a:srgbClr val="000000"/>
              </a:buClr>
              <a:buSzPts val="1900"/>
              <a:buFont typeface="Arial"/>
              <a:buNone/>
            </a:pPr>
            <a:r>
              <a:rPr lang="en" sz="1900" b="0" i="0" u="none" strike="noStrike" cap="none">
                <a:solidFill>
                  <a:schemeClr val="dk1"/>
                </a:solidFill>
                <a:latin typeface="Courier New"/>
                <a:ea typeface="Courier New"/>
                <a:cs typeface="Courier New"/>
                <a:sym typeface="Courier New"/>
              </a:rPr>
              <a:t>// value of first string with the second string.</a:t>
            </a:r>
            <a:endParaRPr sz="1900" b="0" i="0" u="none" strike="noStrike" cap="none">
              <a:solidFill>
                <a:schemeClr val="dk1"/>
              </a:solidFill>
              <a:latin typeface="Courier New"/>
              <a:ea typeface="Courier New"/>
              <a:cs typeface="Courier New"/>
              <a:sym typeface="Courier New"/>
            </a:endParaRPr>
          </a:p>
          <a:p>
            <a:pPr marL="457200" marR="0" lvl="0" indent="0" algn="l" rtl="0">
              <a:lnSpc>
                <a:spcPct val="115000"/>
              </a:lnSpc>
              <a:spcBef>
                <a:spcPts val="0"/>
              </a:spcBef>
              <a:spcAft>
                <a:spcPts val="0"/>
              </a:spcAft>
              <a:buClr>
                <a:srgbClr val="000000"/>
              </a:buClr>
              <a:buSzPts val="1900"/>
              <a:buFont typeface="Arial"/>
              <a:buNone/>
            </a:pPr>
            <a:r>
              <a:rPr lang="en" sz="1900" b="0" i="0" u="none" strike="noStrike" cap="none">
                <a:solidFill>
                  <a:schemeClr val="dk1"/>
                </a:solidFill>
                <a:latin typeface="Courier New"/>
                <a:ea typeface="Courier New"/>
                <a:cs typeface="Courier New"/>
                <a:sym typeface="Courier New"/>
              </a:rPr>
              <a:t>// Here, it will return “herohonda” which is </a:t>
            </a:r>
            <a:endParaRPr sz="1900" b="0" i="0" u="none" strike="noStrike" cap="none">
              <a:solidFill>
                <a:schemeClr val="dk1"/>
              </a:solidFill>
              <a:latin typeface="Courier New"/>
              <a:ea typeface="Courier New"/>
              <a:cs typeface="Courier New"/>
              <a:sym typeface="Courier New"/>
            </a:endParaRPr>
          </a:p>
          <a:p>
            <a:pPr marL="457200" marR="0" lvl="0" indent="0" algn="l" rtl="0">
              <a:lnSpc>
                <a:spcPct val="115000"/>
              </a:lnSpc>
              <a:spcBef>
                <a:spcPts val="0"/>
              </a:spcBef>
              <a:spcAft>
                <a:spcPts val="0"/>
              </a:spcAft>
              <a:buClr>
                <a:srgbClr val="000000"/>
              </a:buClr>
              <a:buSzPts val="1900"/>
              <a:buFont typeface="Arial"/>
              <a:buNone/>
            </a:pPr>
            <a:r>
              <a:rPr lang="en" sz="1900" b="0" i="0" u="none" strike="noStrike" cap="none">
                <a:solidFill>
                  <a:schemeClr val="dk1"/>
                </a:solidFill>
                <a:latin typeface="Courier New"/>
                <a:ea typeface="Courier New"/>
                <a:cs typeface="Courier New"/>
                <a:sym typeface="Courier New"/>
              </a:rPr>
              <a:t>// further stored in string3.</a:t>
            </a:r>
            <a:endParaRPr sz="1900" b="0" i="0" u="none" strike="noStrike" cap="none">
              <a:solidFill>
                <a:schemeClr val="dk1"/>
              </a:solidFill>
              <a:latin typeface="Courier New"/>
              <a:ea typeface="Courier New"/>
              <a:cs typeface="Courier New"/>
              <a:sym typeface="Courier New"/>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172" name="Google Shape;172;p34"/>
          <p:cNvSpPr txBox="1"/>
          <p:nvPr/>
        </p:nvSpPr>
        <p:spPr>
          <a:xfrm>
            <a:off x="507300" y="14350"/>
            <a:ext cx="43140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1" i="0" u="none" strike="noStrike" cap="none">
                <a:solidFill>
                  <a:srgbClr val="FFFFFF"/>
                </a:solidFill>
                <a:latin typeface="Calibri"/>
                <a:ea typeface="Calibri"/>
                <a:cs typeface="Calibri"/>
                <a:sym typeface="Calibri"/>
              </a:rPr>
              <a:t>Inbuilt Functions in Java</a:t>
            </a:r>
            <a:endParaRPr sz="3000" b="1" i="0" u="none" strike="noStrike" cap="none">
              <a:solidFill>
                <a:srgbClr val="FFFFFF"/>
              </a:solidFill>
              <a:latin typeface="Calibri"/>
              <a:ea typeface="Calibri"/>
              <a:cs typeface="Calibri"/>
              <a:sym typeface="Calibri"/>
            </a:endParaRPr>
          </a:p>
        </p:txBody>
      </p:sp>
    </p:spTree>
    <p:extLst>
      <p:ext uri="{BB962C8B-B14F-4D97-AF65-F5344CB8AC3E}">
        <p14:creationId xmlns:p14="http://schemas.microsoft.com/office/powerpoint/2010/main" val="379498034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76"/>
        <p:cNvGrpSpPr/>
        <p:nvPr/>
      </p:nvGrpSpPr>
      <p:grpSpPr>
        <a:xfrm>
          <a:off x="0" y="0"/>
          <a:ext cx="0" cy="0"/>
          <a:chOff x="0" y="0"/>
          <a:chExt cx="0" cy="0"/>
        </a:xfrm>
      </p:grpSpPr>
      <p:sp>
        <p:nvSpPr>
          <p:cNvPr id="177" name="Google Shape;177;p35"/>
          <p:cNvSpPr txBox="1"/>
          <p:nvPr/>
        </p:nvSpPr>
        <p:spPr>
          <a:xfrm>
            <a:off x="583500" y="1103050"/>
            <a:ext cx="8014500" cy="25650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chemeClr val="dk1"/>
                </a:solidFill>
                <a:latin typeface="Calibri"/>
                <a:ea typeface="Calibri"/>
                <a:cs typeface="Calibri"/>
                <a:sym typeface="Calibri"/>
              </a:rPr>
              <a:t>Till now, you created programs that take inputs from users. But what if you want to read a text or numbers from a file on your computer? </a:t>
            </a: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chemeClr val="dk1"/>
                </a:solidFill>
                <a:latin typeface="Calibri"/>
                <a:ea typeface="Calibri"/>
                <a:cs typeface="Calibri"/>
                <a:sym typeface="Calibri"/>
              </a:rPr>
              <a:t>You can use some internal libraries in Java to read from files. </a:t>
            </a: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178" name="Google Shape;178;p35"/>
          <p:cNvSpPr/>
          <p:nvPr/>
        </p:nvSpPr>
        <p:spPr>
          <a:xfrm>
            <a:off x="7611909" y="303609"/>
            <a:ext cx="909900" cy="243000"/>
          </a:xfrm>
          <a:prstGeom prst="rect">
            <a:avLst/>
          </a:pr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79" name="Google Shape;179;p35"/>
          <p:cNvSpPr/>
          <p:nvPr/>
        </p:nvSpPr>
        <p:spPr>
          <a:xfrm>
            <a:off x="0" y="0"/>
            <a:ext cx="9144000" cy="636905"/>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80" name="Google Shape;180;p35"/>
          <p:cNvSpPr txBox="1"/>
          <p:nvPr/>
        </p:nvSpPr>
        <p:spPr>
          <a:xfrm>
            <a:off x="507300" y="14350"/>
            <a:ext cx="42396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1" i="0" u="none" strike="noStrike" cap="none">
                <a:solidFill>
                  <a:srgbClr val="FFFFFF"/>
                </a:solidFill>
                <a:latin typeface="Calibri"/>
                <a:ea typeface="Calibri"/>
                <a:cs typeface="Calibri"/>
                <a:sym typeface="Calibri"/>
              </a:rPr>
              <a:t>Reading from a File</a:t>
            </a:r>
            <a:endParaRPr sz="3000" b="1" i="0" u="none" strike="noStrike" cap="none">
              <a:solidFill>
                <a:srgbClr val="FFFFFF"/>
              </a:solidFill>
              <a:latin typeface="Calibri"/>
              <a:ea typeface="Calibri"/>
              <a:cs typeface="Calibri"/>
              <a:sym typeface="Calibri"/>
            </a:endParaRPr>
          </a:p>
        </p:txBody>
      </p:sp>
    </p:spTree>
    <p:extLst>
      <p:ext uri="{BB962C8B-B14F-4D97-AF65-F5344CB8AC3E}">
        <p14:creationId xmlns:p14="http://schemas.microsoft.com/office/powerpoint/2010/main" val="294802842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84"/>
        <p:cNvGrpSpPr/>
        <p:nvPr/>
      </p:nvGrpSpPr>
      <p:grpSpPr>
        <a:xfrm>
          <a:off x="0" y="0"/>
          <a:ext cx="0" cy="0"/>
          <a:chOff x="0" y="0"/>
          <a:chExt cx="0" cy="0"/>
        </a:xfrm>
      </p:grpSpPr>
      <p:sp>
        <p:nvSpPr>
          <p:cNvPr id="185" name="Google Shape;185;p36"/>
          <p:cNvSpPr/>
          <p:nvPr/>
        </p:nvSpPr>
        <p:spPr>
          <a:xfrm>
            <a:off x="7611909" y="303609"/>
            <a:ext cx="909900" cy="243000"/>
          </a:xfrm>
          <a:prstGeom prst="rect">
            <a:avLst/>
          </a:pr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86" name="Google Shape;186;p36"/>
          <p:cNvSpPr/>
          <p:nvPr/>
        </p:nvSpPr>
        <p:spPr>
          <a:xfrm>
            <a:off x="0" y="0"/>
            <a:ext cx="9144000" cy="636905"/>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87" name="Google Shape;187;p36"/>
          <p:cNvSpPr txBox="1"/>
          <p:nvPr/>
        </p:nvSpPr>
        <p:spPr>
          <a:xfrm>
            <a:off x="507300" y="14350"/>
            <a:ext cx="29217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endParaRPr sz="3000" b="1" i="0" u="none" strike="noStrike" cap="none">
              <a:solidFill>
                <a:srgbClr val="FFFFFF"/>
              </a:solidFill>
              <a:latin typeface="Calibri"/>
              <a:ea typeface="Calibri"/>
              <a:cs typeface="Calibri"/>
              <a:sym typeface="Calibri"/>
            </a:endParaRPr>
          </a:p>
        </p:txBody>
      </p:sp>
      <p:sp>
        <p:nvSpPr>
          <p:cNvPr id="188" name="Google Shape;188;p36"/>
          <p:cNvSpPr txBox="1"/>
          <p:nvPr/>
        </p:nvSpPr>
        <p:spPr>
          <a:xfrm>
            <a:off x="583500" y="1103050"/>
            <a:ext cx="8014500" cy="2565000"/>
          </a:xfrm>
          <a:prstGeom prst="rect">
            <a:avLst/>
          </a:prstGeom>
          <a:no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0"/>
              </a:spcAft>
              <a:buClr>
                <a:srgbClr val="000000"/>
              </a:buClr>
              <a:buSzPts val="2400"/>
              <a:buFont typeface="Arial"/>
              <a:buNone/>
            </a:pPr>
            <a:r>
              <a:rPr lang="en" sz="2400" b="0" i="0" u="none" strike="noStrike" cap="none">
                <a:solidFill>
                  <a:schemeClr val="dk1"/>
                </a:solidFill>
                <a:latin typeface="Calibri"/>
                <a:ea typeface="Calibri"/>
                <a:cs typeface="Calibri"/>
                <a:sym typeface="Calibri"/>
              </a:rPr>
              <a:t>Code to read lines out of a file  </a:t>
            </a: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189" name="Google Shape;189;p36"/>
          <p:cNvSpPr txBox="1"/>
          <p:nvPr/>
        </p:nvSpPr>
        <p:spPr>
          <a:xfrm>
            <a:off x="2245475" y="4153625"/>
            <a:ext cx="4618500" cy="3360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000"/>
              <a:buFont typeface="Arial"/>
              <a:buNone/>
            </a:pPr>
            <a:r>
              <a:rPr lang="en" sz="2000" b="1" i="0" u="none" strike="noStrike" cap="none">
                <a:solidFill>
                  <a:srgbClr val="4C1130"/>
                </a:solidFill>
                <a:latin typeface="Arial"/>
                <a:ea typeface="Arial"/>
                <a:cs typeface="Arial"/>
                <a:sym typeface="Arial"/>
              </a:rPr>
              <a:t>Reading a File</a:t>
            </a:r>
            <a:endParaRPr sz="2000" b="1" i="0" u="none" strike="noStrike" cap="none">
              <a:solidFill>
                <a:srgbClr val="4C1130"/>
              </a:solidFill>
              <a:latin typeface="Arial"/>
              <a:ea typeface="Arial"/>
              <a:cs typeface="Arial"/>
              <a:sym typeface="Arial"/>
            </a:endParaRPr>
          </a:p>
        </p:txBody>
      </p:sp>
      <p:sp>
        <p:nvSpPr>
          <p:cNvPr id="190" name="Google Shape;190;p36"/>
          <p:cNvSpPr txBox="1"/>
          <p:nvPr/>
        </p:nvSpPr>
        <p:spPr>
          <a:xfrm>
            <a:off x="507300" y="14350"/>
            <a:ext cx="42396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1" i="0" u="none" strike="noStrike" cap="none">
                <a:solidFill>
                  <a:srgbClr val="FFFFFF"/>
                </a:solidFill>
                <a:latin typeface="Calibri"/>
                <a:ea typeface="Calibri"/>
                <a:cs typeface="Calibri"/>
                <a:sym typeface="Calibri"/>
              </a:rPr>
              <a:t>Reading from a File</a:t>
            </a:r>
            <a:endParaRPr sz="3000" b="1" i="0" u="none" strike="noStrike" cap="none">
              <a:solidFill>
                <a:srgbClr val="FFFFFF"/>
              </a:solidFill>
              <a:latin typeface="Calibri"/>
              <a:ea typeface="Calibri"/>
              <a:cs typeface="Calibri"/>
              <a:sym typeface="Calibri"/>
            </a:endParaRPr>
          </a:p>
        </p:txBody>
      </p:sp>
      <p:pic>
        <p:nvPicPr>
          <p:cNvPr id="191" name="Google Shape;191;p36"/>
          <p:cNvPicPr preferRelativeResize="0"/>
          <p:nvPr/>
        </p:nvPicPr>
        <p:blipFill rotWithShape="1">
          <a:blip r:embed="rId3">
            <a:alphaModFix/>
          </a:blip>
          <a:srcRect l="15317" t="32279" r="27482" b="38365"/>
          <a:stretch/>
        </p:blipFill>
        <p:spPr>
          <a:xfrm>
            <a:off x="943325" y="1813200"/>
            <a:ext cx="7197474" cy="2076676"/>
          </a:xfrm>
          <a:prstGeom prst="rect">
            <a:avLst/>
          </a:prstGeom>
          <a:noFill/>
          <a:ln w="38100" cap="flat" cmpd="sng">
            <a:solidFill>
              <a:srgbClr val="0000FF"/>
            </a:solidFill>
            <a:prstDash val="solid"/>
            <a:round/>
            <a:headEnd type="none" w="sm" len="sm"/>
            <a:tailEnd type="none" w="sm" len="sm"/>
          </a:ln>
        </p:spPr>
      </p:pic>
    </p:spTree>
    <p:extLst>
      <p:ext uri="{BB962C8B-B14F-4D97-AF65-F5344CB8AC3E}">
        <p14:creationId xmlns:p14="http://schemas.microsoft.com/office/powerpoint/2010/main" val="429393965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95"/>
        <p:cNvGrpSpPr/>
        <p:nvPr/>
      </p:nvGrpSpPr>
      <p:grpSpPr>
        <a:xfrm>
          <a:off x="0" y="0"/>
          <a:ext cx="0" cy="0"/>
          <a:chOff x="0" y="0"/>
          <a:chExt cx="0" cy="0"/>
        </a:xfrm>
      </p:grpSpPr>
      <p:sp>
        <p:nvSpPr>
          <p:cNvPr id="196" name="Google Shape;196;p37"/>
          <p:cNvSpPr/>
          <p:nvPr/>
        </p:nvSpPr>
        <p:spPr>
          <a:xfrm>
            <a:off x="7611909" y="303609"/>
            <a:ext cx="909900" cy="243000"/>
          </a:xfrm>
          <a:prstGeom prst="rect">
            <a:avLst/>
          </a:pr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97" name="Google Shape;197;p37"/>
          <p:cNvSpPr/>
          <p:nvPr/>
        </p:nvSpPr>
        <p:spPr>
          <a:xfrm>
            <a:off x="0" y="0"/>
            <a:ext cx="9144000" cy="636905"/>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98" name="Google Shape;198;p37"/>
          <p:cNvSpPr txBox="1"/>
          <p:nvPr/>
        </p:nvSpPr>
        <p:spPr>
          <a:xfrm>
            <a:off x="507300" y="14350"/>
            <a:ext cx="29217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endParaRPr sz="3000" b="1" i="0" u="none" strike="noStrike" cap="none">
              <a:solidFill>
                <a:srgbClr val="FFFFFF"/>
              </a:solidFill>
              <a:latin typeface="Calibri"/>
              <a:ea typeface="Calibri"/>
              <a:cs typeface="Calibri"/>
              <a:sym typeface="Calibri"/>
            </a:endParaRPr>
          </a:p>
        </p:txBody>
      </p:sp>
      <p:sp>
        <p:nvSpPr>
          <p:cNvPr id="199" name="Google Shape;199;p37"/>
          <p:cNvSpPr txBox="1"/>
          <p:nvPr/>
        </p:nvSpPr>
        <p:spPr>
          <a:xfrm>
            <a:off x="583500" y="1103050"/>
            <a:ext cx="8014500" cy="2565000"/>
          </a:xfrm>
          <a:prstGeom prst="rect">
            <a:avLst/>
          </a:prstGeom>
          <a:noFill/>
          <a:ln>
            <a:noFill/>
          </a:ln>
        </p:spPr>
        <p:txBody>
          <a:bodyPr spcFirstLastPara="1" wrap="square" lIns="91425" tIns="91425" rIns="91425" bIns="91425" anchor="t" anchorCtr="0">
            <a:noAutofit/>
          </a:bodyPr>
          <a:lstStyle/>
          <a:p>
            <a:pPr marL="457200" marR="0" lvl="0" indent="-381000" algn="l" rtl="0">
              <a:lnSpc>
                <a:spcPct val="115000"/>
              </a:lnSpc>
              <a:spcBef>
                <a:spcPts val="0"/>
              </a:spcBef>
              <a:spcAft>
                <a:spcPts val="0"/>
              </a:spcAft>
              <a:buClr>
                <a:schemeClr val="dk1"/>
              </a:buClr>
              <a:buSzPts val="2400"/>
              <a:buFont typeface="Calibri"/>
              <a:buChar char="●"/>
            </a:pPr>
            <a:r>
              <a:rPr lang="en" sz="2400" b="0" i="0" u="none" strike="noStrike" cap="none">
                <a:solidFill>
                  <a:schemeClr val="dk1"/>
                </a:solidFill>
                <a:latin typeface="Calibri"/>
                <a:ea typeface="Calibri"/>
                <a:cs typeface="Calibri"/>
                <a:sym typeface="Calibri"/>
              </a:rPr>
              <a:t>First of all you have to add a statement </a:t>
            </a:r>
            <a:r>
              <a:rPr lang="en" sz="1900" b="1" i="0" u="none" strike="noStrike" cap="none">
                <a:solidFill>
                  <a:schemeClr val="dk1"/>
                </a:solidFill>
                <a:latin typeface="Courier New"/>
                <a:ea typeface="Courier New"/>
                <a:cs typeface="Courier New"/>
                <a:sym typeface="Courier New"/>
              </a:rPr>
              <a:t>throws FileNotFoundException</a:t>
            </a:r>
            <a:r>
              <a:rPr lang="en" sz="2400" b="0" i="0" u="none" strike="noStrike" cap="none">
                <a:solidFill>
                  <a:schemeClr val="dk1"/>
                </a:solidFill>
                <a:latin typeface="Calibri"/>
                <a:ea typeface="Calibri"/>
                <a:cs typeface="Calibri"/>
                <a:sym typeface="Calibri"/>
              </a:rPr>
              <a:t>. This helps the system to determine if the file is present or not.</a:t>
            </a: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a:p>
            <a:pPr marL="457200" marR="0" lvl="0" indent="-381000" algn="l" rtl="0">
              <a:lnSpc>
                <a:spcPct val="115000"/>
              </a:lnSpc>
              <a:spcBef>
                <a:spcPts val="0"/>
              </a:spcBef>
              <a:spcAft>
                <a:spcPts val="0"/>
              </a:spcAft>
              <a:buClr>
                <a:schemeClr val="dk1"/>
              </a:buClr>
              <a:buSzPts val="2400"/>
              <a:buFont typeface="Calibri"/>
              <a:buChar char="●"/>
            </a:pPr>
            <a:r>
              <a:rPr lang="en" sz="2400" b="0" i="0" u="none" strike="noStrike" cap="none">
                <a:solidFill>
                  <a:schemeClr val="dk1"/>
                </a:solidFill>
                <a:latin typeface="Calibri"/>
                <a:ea typeface="Calibri"/>
                <a:cs typeface="Calibri"/>
                <a:sym typeface="Calibri"/>
              </a:rPr>
              <a:t>Just like you initialize a variable of type </a:t>
            </a:r>
            <a:r>
              <a:rPr lang="en" sz="1900" b="1" i="0" u="none" strike="noStrike" cap="none">
                <a:solidFill>
                  <a:schemeClr val="dk1"/>
                </a:solidFill>
                <a:latin typeface="Courier New"/>
                <a:ea typeface="Courier New"/>
                <a:cs typeface="Courier New"/>
                <a:sym typeface="Courier New"/>
              </a:rPr>
              <a:t>int</a:t>
            </a:r>
            <a:r>
              <a:rPr lang="en" sz="2400" b="0" i="0" u="none" strike="noStrike" cap="none">
                <a:solidFill>
                  <a:schemeClr val="dk1"/>
                </a:solidFill>
                <a:latin typeface="Calibri"/>
                <a:ea typeface="Calibri"/>
                <a:cs typeface="Calibri"/>
                <a:sym typeface="Calibri"/>
              </a:rPr>
              <a:t>, here you have to initialize a variable of type </a:t>
            </a:r>
            <a:r>
              <a:rPr lang="en" sz="1900" b="1" i="0" u="none" strike="noStrike" cap="none">
                <a:solidFill>
                  <a:schemeClr val="dk1"/>
                </a:solidFill>
                <a:latin typeface="Courier New"/>
                <a:ea typeface="Courier New"/>
                <a:cs typeface="Courier New"/>
                <a:sym typeface="Courier New"/>
              </a:rPr>
              <a:t>File</a:t>
            </a:r>
            <a:r>
              <a:rPr lang="en" sz="2400" b="0" i="0" u="none" strike="noStrike" cap="none">
                <a:solidFill>
                  <a:schemeClr val="dk1"/>
                </a:solidFill>
                <a:latin typeface="Calibri"/>
                <a:ea typeface="Calibri"/>
                <a:cs typeface="Calibri"/>
                <a:sym typeface="Calibri"/>
              </a:rPr>
              <a:t>. Path of the file</a:t>
            </a:r>
            <a:r>
              <a:rPr lang="en" sz="2400" b="1" i="0" u="none" strike="noStrike" cap="none">
                <a:solidFill>
                  <a:schemeClr val="dk1"/>
                </a:solidFill>
                <a:latin typeface="Calibri"/>
                <a:ea typeface="Calibri"/>
                <a:cs typeface="Calibri"/>
                <a:sym typeface="Calibri"/>
              </a:rPr>
              <a:t> </a:t>
            </a:r>
            <a:r>
              <a:rPr lang="en" sz="2400" b="0" i="0" u="none" strike="noStrike" cap="none">
                <a:solidFill>
                  <a:schemeClr val="dk1"/>
                </a:solidFill>
                <a:latin typeface="Calibri"/>
                <a:ea typeface="Calibri"/>
                <a:cs typeface="Calibri"/>
                <a:sym typeface="Calibri"/>
              </a:rPr>
              <a:t>is given in the brackets.</a:t>
            </a: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200" name="Google Shape;200;p37"/>
          <p:cNvSpPr txBox="1"/>
          <p:nvPr/>
        </p:nvSpPr>
        <p:spPr>
          <a:xfrm>
            <a:off x="507300" y="14350"/>
            <a:ext cx="42396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1" i="0" u="none" strike="noStrike" cap="none">
                <a:solidFill>
                  <a:srgbClr val="FFFFFF"/>
                </a:solidFill>
                <a:latin typeface="Calibri"/>
                <a:ea typeface="Calibri"/>
                <a:cs typeface="Calibri"/>
                <a:sym typeface="Calibri"/>
              </a:rPr>
              <a:t>Reading from a File</a:t>
            </a:r>
            <a:endParaRPr sz="3000" b="1" i="0" u="none" strike="noStrike" cap="none">
              <a:solidFill>
                <a:srgbClr val="FFFFFF"/>
              </a:solidFill>
              <a:latin typeface="Calibri"/>
              <a:ea typeface="Calibri"/>
              <a:cs typeface="Calibri"/>
              <a:sym typeface="Calibri"/>
            </a:endParaRPr>
          </a:p>
        </p:txBody>
      </p:sp>
    </p:spTree>
    <p:extLst>
      <p:ext uri="{BB962C8B-B14F-4D97-AF65-F5344CB8AC3E}">
        <p14:creationId xmlns:p14="http://schemas.microsoft.com/office/powerpoint/2010/main" val="422304471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4"/>
        <p:cNvGrpSpPr/>
        <p:nvPr/>
      </p:nvGrpSpPr>
      <p:grpSpPr>
        <a:xfrm>
          <a:off x="0" y="0"/>
          <a:ext cx="0" cy="0"/>
          <a:chOff x="0" y="0"/>
          <a:chExt cx="0" cy="0"/>
        </a:xfrm>
      </p:grpSpPr>
      <p:sp>
        <p:nvSpPr>
          <p:cNvPr id="205" name="Google Shape;205;p38"/>
          <p:cNvSpPr/>
          <p:nvPr/>
        </p:nvSpPr>
        <p:spPr>
          <a:xfrm>
            <a:off x="7611909" y="303609"/>
            <a:ext cx="909900" cy="243000"/>
          </a:xfrm>
          <a:prstGeom prst="rect">
            <a:avLst/>
          </a:pr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06" name="Google Shape;206;p38"/>
          <p:cNvSpPr/>
          <p:nvPr/>
        </p:nvSpPr>
        <p:spPr>
          <a:xfrm>
            <a:off x="0" y="0"/>
            <a:ext cx="9144000" cy="636905"/>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07" name="Google Shape;207;p38"/>
          <p:cNvSpPr txBox="1"/>
          <p:nvPr/>
        </p:nvSpPr>
        <p:spPr>
          <a:xfrm>
            <a:off x="507300" y="14350"/>
            <a:ext cx="29217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endParaRPr sz="3000" b="1" i="0" u="none" strike="noStrike" cap="none">
              <a:solidFill>
                <a:srgbClr val="FFFFFF"/>
              </a:solidFill>
              <a:latin typeface="Calibri"/>
              <a:ea typeface="Calibri"/>
              <a:cs typeface="Calibri"/>
              <a:sym typeface="Calibri"/>
            </a:endParaRPr>
          </a:p>
        </p:txBody>
      </p:sp>
      <p:sp>
        <p:nvSpPr>
          <p:cNvPr id="208" name="Google Shape;208;p38"/>
          <p:cNvSpPr txBox="1"/>
          <p:nvPr/>
        </p:nvSpPr>
        <p:spPr>
          <a:xfrm>
            <a:off x="583500" y="1103050"/>
            <a:ext cx="8014500" cy="2565000"/>
          </a:xfrm>
          <a:prstGeom prst="rect">
            <a:avLst/>
          </a:prstGeom>
          <a:noFill/>
          <a:ln>
            <a:noFill/>
          </a:ln>
        </p:spPr>
        <p:txBody>
          <a:bodyPr spcFirstLastPara="1" wrap="square" lIns="91425" tIns="91425" rIns="91425" bIns="91425" anchor="t" anchorCtr="0">
            <a:noAutofit/>
          </a:bodyPr>
          <a:lstStyle/>
          <a:p>
            <a:pPr marL="457200" marR="0" lvl="0" indent="-381000" algn="l" rtl="0">
              <a:lnSpc>
                <a:spcPct val="115000"/>
              </a:lnSpc>
              <a:spcBef>
                <a:spcPts val="0"/>
              </a:spcBef>
              <a:spcAft>
                <a:spcPts val="0"/>
              </a:spcAft>
              <a:buClr>
                <a:schemeClr val="dk1"/>
              </a:buClr>
              <a:buSzPts val="2400"/>
              <a:buFont typeface="Calibri"/>
              <a:buChar char="●"/>
            </a:pPr>
            <a:r>
              <a:rPr lang="en" sz="1900" b="1" i="0" u="none" strike="noStrike" cap="none">
                <a:solidFill>
                  <a:schemeClr val="dk1"/>
                </a:solidFill>
                <a:latin typeface="Courier New"/>
                <a:ea typeface="Courier New"/>
                <a:cs typeface="Courier New"/>
                <a:sym typeface="Courier New"/>
              </a:rPr>
              <a:t>Scanner</a:t>
            </a:r>
            <a:r>
              <a:rPr lang="en" sz="2400" b="1" i="0" u="none" strike="noStrike" cap="none">
                <a:solidFill>
                  <a:schemeClr val="dk1"/>
                </a:solidFill>
                <a:latin typeface="Calibri"/>
                <a:ea typeface="Calibri"/>
                <a:cs typeface="Calibri"/>
                <a:sym typeface="Calibri"/>
              </a:rPr>
              <a:t> </a:t>
            </a:r>
            <a:r>
              <a:rPr lang="en" sz="2400" b="0" i="0" u="none" strike="noStrike" cap="none">
                <a:solidFill>
                  <a:schemeClr val="dk1"/>
                </a:solidFill>
                <a:latin typeface="Calibri"/>
                <a:ea typeface="Calibri"/>
                <a:cs typeface="Calibri"/>
                <a:sym typeface="Calibri"/>
              </a:rPr>
              <a:t>class</a:t>
            </a:r>
            <a:r>
              <a:rPr lang="en" sz="2400" b="1" i="0" u="none" strike="noStrike" cap="none">
                <a:solidFill>
                  <a:schemeClr val="dk1"/>
                </a:solidFill>
                <a:latin typeface="Calibri"/>
                <a:ea typeface="Calibri"/>
                <a:cs typeface="Calibri"/>
                <a:sym typeface="Calibri"/>
              </a:rPr>
              <a:t> </a:t>
            </a:r>
            <a:r>
              <a:rPr lang="en" sz="2400" b="0" i="0" u="none" strike="noStrike" cap="none">
                <a:solidFill>
                  <a:schemeClr val="dk1"/>
                </a:solidFill>
                <a:latin typeface="Calibri"/>
                <a:ea typeface="Calibri"/>
                <a:cs typeface="Calibri"/>
                <a:sym typeface="Calibri"/>
              </a:rPr>
              <a:t>is used to read a file in Java. Instead of </a:t>
            </a:r>
            <a:r>
              <a:rPr lang="en" sz="1900" b="1" i="0" u="none" strike="noStrike" cap="none">
                <a:solidFill>
                  <a:schemeClr val="dk1"/>
                </a:solidFill>
                <a:latin typeface="Courier New"/>
                <a:ea typeface="Courier New"/>
                <a:cs typeface="Courier New"/>
                <a:sym typeface="Courier New"/>
              </a:rPr>
              <a:t>System.in</a:t>
            </a:r>
            <a:r>
              <a:rPr lang="en" sz="2400" b="0" i="0" u="none" strike="noStrike" cap="none">
                <a:solidFill>
                  <a:schemeClr val="dk1"/>
                </a:solidFill>
                <a:latin typeface="Calibri"/>
                <a:ea typeface="Calibri"/>
                <a:cs typeface="Calibri"/>
                <a:sym typeface="Calibri"/>
              </a:rPr>
              <a:t>, the </a:t>
            </a:r>
            <a:r>
              <a:rPr lang="en" sz="1900" b="1" i="0" u="none" strike="noStrike" cap="none">
                <a:solidFill>
                  <a:schemeClr val="dk1"/>
                </a:solidFill>
                <a:latin typeface="Courier New"/>
                <a:ea typeface="Courier New"/>
                <a:cs typeface="Courier New"/>
                <a:sym typeface="Courier New"/>
              </a:rPr>
              <a:t>File</a:t>
            </a:r>
            <a:r>
              <a:rPr lang="en" sz="2400" b="0" i="0" u="none" strike="noStrike" cap="none">
                <a:solidFill>
                  <a:schemeClr val="dk1"/>
                </a:solidFill>
                <a:latin typeface="Calibri"/>
                <a:ea typeface="Calibri"/>
                <a:cs typeface="Calibri"/>
                <a:sym typeface="Calibri"/>
              </a:rPr>
              <a:t> variable is passed in the parentheses.</a:t>
            </a: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a:p>
            <a:pPr marL="457200" marR="0" lvl="0" indent="-381000" algn="l" rtl="0">
              <a:lnSpc>
                <a:spcPct val="115000"/>
              </a:lnSpc>
              <a:spcBef>
                <a:spcPts val="0"/>
              </a:spcBef>
              <a:spcAft>
                <a:spcPts val="0"/>
              </a:spcAft>
              <a:buClr>
                <a:schemeClr val="dk1"/>
              </a:buClr>
              <a:buSzPts val="2400"/>
              <a:buFont typeface="Calibri"/>
              <a:buChar char="●"/>
            </a:pPr>
            <a:r>
              <a:rPr lang="en" sz="2400" b="0" i="0" u="none" strike="noStrike" cap="none">
                <a:solidFill>
                  <a:schemeClr val="dk1"/>
                </a:solidFill>
                <a:latin typeface="Calibri"/>
                <a:ea typeface="Calibri"/>
                <a:cs typeface="Calibri"/>
                <a:sym typeface="Calibri"/>
              </a:rPr>
              <a:t>To read line from the text file, </a:t>
            </a:r>
            <a:r>
              <a:rPr lang="en" sz="1900" b="1" i="0" u="none" strike="noStrike" cap="none">
                <a:solidFill>
                  <a:schemeClr val="dk1"/>
                </a:solidFill>
                <a:latin typeface="Courier New"/>
                <a:ea typeface="Courier New"/>
                <a:cs typeface="Courier New"/>
                <a:sym typeface="Courier New"/>
              </a:rPr>
              <a:t>nextLine()</a:t>
            </a:r>
            <a:r>
              <a:rPr lang="en" sz="2400" b="1" i="0" u="none" strike="noStrike" cap="none">
                <a:solidFill>
                  <a:schemeClr val="dk1"/>
                </a:solidFill>
                <a:latin typeface="Calibri"/>
                <a:ea typeface="Calibri"/>
                <a:cs typeface="Calibri"/>
                <a:sym typeface="Calibri"/>
              </a:rPr>
              <a:t> </a:t>
            </a:r>
            <a:r>
              <a:rPr lang="en" sz="2400" b="0" i="0" u="none" strike="noStrike" cap="none">
                <a:solidFill>
                  <a:schemeClr val="dk1"/>
                </a:solidFill>
                <a:latin typeface="Calibri"/>
                <a:ea typeface="Calibri"/>
                <a:cs typeface="Calibri"/>
                <a:sym typeface="Calibri"/>
              </a:rPr>
              <a:t>function</a:t>
            </a:r>
            <a:r>
              <a:rPr lang="en" sz="2400" b="1" i="0" u="none" strike="noStrike" cap="none">
                <a:solidFill>
                  <a:schemeClr val="dk1"/>
                </a:solidFill>
                <a:latin typeface="Calibri"/>
                <a:ea typeface="Calibri"/>
                <a:cs typeface="Calibri"/>
                <a:sym typeface="Calibri"/>
              </a:rPr>
              <a:t> </a:t>
            </a:r>
            <a:r>
              <a:rPr lang="en" sz="2400" b="0" i="0" u="none" strike="noStrike" cap="none">
                <a:solidFill>
                  <a:schemeClr val="dk1"/>
                </a:solidFill>
                <a:latin typeface="Calibri"/>
                <a:ea typeface="Calibri"/>
                <a:cs typeface="Calibri"/>
                <a:sym typeface="Calibri"/>
              </a:rPr>
              <a:t>is used. It reads the text line by line.</a:t>
            </a: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a:p>
            <a:pPr marL="457200" marR="0" lvl="0" indent="-381000" algn="l" rtl="0">
              <a:lnSpc>
                <a:spcPct val="115000"/>
              </a:lnSpc>
              <a:spcBef>
                <a:spcPts val="0"/>
              </a:spcBef>
              <a:spcAft>
                <a:spcPts val="0"/>
              </a:spcAft>
              <a:buClr>
                <a:schemeClr val="dk1"/>
              </a:buClr>
              <a:buSzPts val="2400"/>
              <a:buFont typeface="Calibri"/>
              <a:buChar char="●"/>
            </a:pPr>
            <a:r>
              <a:rPr lang="en" sz="1900" b="1" i="0" u="none" strike="noStrike" cap="none">
                <a:solidFill>
                  <a:schemeClr val="dk1"/>
                </a:solidFill>
                <a:latin typeface="Courier New"/>
                <a:ea typeface="Courier New"/>
                <a:cs typeface="Courier New"/>
                <a:sym typeface="Courier New"/>
              </a:rPr>
              <a:t>\n</a:t>
            </a:r>
            <a:r>
              <a:rPr lang="en" sz="2400" b="0" i="0" u="none" strike="noStrike" cap="none">
                <a:solidFill>
                  <a:schemeClr val="dk1"/>
                </a:solidFill>
                <a:latin typeface="Calibri"/>
                <a:ea typeface="Calibri"/>
                <a:cs typeface="Calibri"/>
                <a:sym typeface="Calibri"/>
              </a:rPr>
              <a:t> is used to separate one line from </a:t>
            </a:r>
            <a:endParaRPr sz="2400" b="0" i="0" u="none" strike="noStrike" cap="none">
              <a:solidFill>
                <a:schemeClr val="dk1"/>
              </a:solidFill>
              <a:latin typeface="Calibri"/>
              <a:ea typeface="Calibri"/>
              <a:cs typeface="Calibri"/>
              <a:sym typeface="Calibri"/>
            </a:endParaRPr>
          </a:p>
          <a:p>
            <a:pPr marL="457200" marR="0" lvl="0" indent="0" algn="l" rtl="0">
              <a:lnSpc>
                <a:spcPct val="115000"/>
              </a:lnSpc>
              <a:spcBef>
                <a:spcPts val="0"/>
              </a:spcBef>
              <a:spcAft>
                <a:spcPts val="0"/>
              </a:spcAft>
              <a:buClr>
                <a:srgbClr val="000000"/>
              </a:buClr>
              <a:buSzPts val="2400"/>
              <a:buFont typeface="Arial"/>
              <a:buNone/>
            </a:pPr>
            <a:r>
              <a:rPr lang="en" sz="2400" b="0" i="0" u="none" strike="noStrike" cap="none">
                <a:solidFill>
                  <a:schemeClr val="dk1"/>
                </a:solidFill>
                <a:latin typeface="Calibri"/>
                <a:ea typeface="Calibri"/>
                <a:cs typeface="Calibri"/>
                <a:sym typeface="Calibri"/>
              </a:rPr>
              <a:t>another in the text file.</a:t>
            </a: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p:txBody>
      </p:sp>
      <p:pic>
        <p:nvPicPr>
          <p:cNvPr id="209" name="Google Shape;209;p38"/>
          <p:cNvPicPr preferRelativeResize="0"/>
          <p:nvPr/>
        </p:nvPicPr>
        <p:blipFill rotWithShape="1">
          <a:blip r:embed="rId3">
            <a:alphaModFix/>
          </a:blip>
          <a:srcRect l="53825" t="29178" r="23969" b="47364"/>
          <a:stretch/>
        </p:blipFill>
        <p:spPr>
          <a:xfrm>
            <a:off x="6123825" y="3342700"/>
            <a:ext cx="2381799" cy="1414600"/>
          </a:xfrm>
          <a:prstGeom prst="rect">
            <a:avLst/>
          </a:prstGeom>
          <a:noFill/>
          <a:ln w="38100" cap="flat" cmpd="sng">
            <a:solidFill>
              <a:srgbClr val="000000"/>
            </a:solidFill>
            <a:prstDash val="solid"/>
            <a:round/>
            <a:headEnd type="none" w="sm" len="sm"/>
            <a:tailEnd type="none" w="sm" len="sm"/>
          </a:ln>
        </p:spPr>
      </p:pic>
      <p:sp>
        <p:nvSpPr>
          <p:cNvPr id="210" name="Google Shape;210;p38"/>
          <p:cNvSpPr txBox="1"/>
          <p:nvPr/>
        </p:nvSpPr>
        <p:spPr>
          <a:xfrm>
            <a:off x="507300" y="14350"/>
            <a:ext cx="42396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1" i="0" u="none" strike="noStrike" cap="none">
                <a:solidFill>
                  <a:srgbClr val="FFFFFF"/>
                </a:solidFill>
                <a:latin typeface="Calibri"/>
                <a:ea typeface="Calibri"/>
                <a:cs typeface="Calibri"/>
                <a:sym typeface="Calibri"/>
              </a:rPr>
              <a:t>Reading from a File</a:t>
            </a:r>
            <a:endParaRPr sz="3000" b="1" i="0" u="none" strike="noStrike" cap="none">
              <a:solidFill>
                <a:srgbClr val="FFFFFF"/>
              </a:solidFill>
              <a:latin typeface="Calibri"/>
              <a:ea typeface="Calibri"/>
              <a:cs typeface="Calibri"/>
              <a:sym typeface="Calibri"/>
            </a:endParaRPr>
          </a:p>
        </p:txBody>
      </p:sp>
    </p:spTree>
    <p:extLst>
      <p:ext uri="{BB962C8B-B14F-4D97-AF65-F5344CB8AC3E}">
        <p14:creationId xmlns:p14="http://schemas.microsoft.com/office/powerpoint/2010/main" val="233628860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14"/>
        <p:cNvGrpSpPr/>
        <p:nvPr/>
      </p:nvGrpSpPr>
      <p:grpSpPr>
        <a:xfrm>
          <a:off x="0" y="0"/>
          <a:ext cx="0" cy="0"/>
          <a:chOff x="0" y="0"/>
          <a:chExt cx="0" cy="0"/>
        </a:xfrm>
      </p:grpSpPr>
      <p:sp>
        <p:nvSpPr>
          <p:cNvPr id="215" name="Google Shape;215;p39"/>
          <p:cNvSpPr txBox="1"/>
          <p:nvPr/>
        </p:nvSpPr>
        <p:spPr>
          <a:xfrm>
            <a:off x="583500" y="722050"/>
            <a:ext cx="8177700" cy="25650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a:p>
            <a:pPr marL="457200" marR="0" lvl="0" indent="-381000" algn="l" rtl="0">
              <a:lnSpc>
                <a:spcPct val="115000"/>
              </a:lnSpc>
              <a:spcBef>
                <a:spcPts val="0"/>
              </a:spcBef>
              <a:spcAft>
                <a:spcPts val="0"/>
              </a:spcAft>
              <a:buClr>
                <a:schemeClr val="dk1"/>
              </a:buClr>
              <a:buSzPts val="2400"/>
              <a:buFont typeface="Calibri"/>
              <a:buChar char="●"/>
            </a:pPr>
            <a:r>
              <a:rPr lang="en" sz="1900" b="1" i="0" u="none" strike="noStrike" cap="none">
                <a:solidFill>
                  <a:schemeClr val="dk1"/>
                </a:solidFill>
                <a:latin typeface="Courier New"/>
                <a:ea typeface="Courier New"/>
                <a:cs typeface="Courier New"/>
                <a:sym typeface="Courier New"/>
              </a:rPr>
              <a:t>hasNextLine()</a:t>
            </a:r>
            <a:r>
              <a:rPr lang="en" sz="2400" b="1" i="0" u="none" strike="noStrike" cap="none">
                <a:solidFill>
                  <a:schemeClr val="dk1"/>
                </a:solidFill>
                <a:latin typeface="Calibri"/>
                <a:ea typeface="Calibri"/>
                <a:cs typeface="Calibri"/>
                <a:sym typeface="Calibri"/>
              </a:rPr>
              <a:t> </a:t>
            </a:r>
            <a:r>
              <a:rPr lang="en" sz="2400" b="0" i="0" u="none" strike="noStrike" cap="none">
                <a:solidFill>
                  <a:schemeClr val="dk1"/>
                </a:solidFill>
                <a:latin typeface="Calibri"/>
                <a:ea typeface="Calibri"/>
                <a:cs typeface="Calibri"/>
                <a:sym typeface="Calibri"/>
              </a:rPr>
              <a:t>is used to check whether the file contains the next line or not. It will </a:t>
            </a:r>
            <a:r>
              <a:rPr lang="en" sz="1900" b="1" i="0" u="none" strike="noStrike" cap="none">
                <a:solidFill>
                  <a:schemeClr val="dk1"/>
                </a:solidFill>
                <a:latin typeface="Courier New"/>
                <a:ea typeface="Courier New"/>
                <a:cs typeface="Courier New"/>
                <a:sym typeface="Courier New"/>
              </a:rPr>
              <a:t>return false</a:t>
            </a:r>
            <a:r>
              <a:rPr lang="en" sz="2400" b="1" i="0" u="none" strike="noStrike" cap="none">
                <a:solidFill>
                  <a:schemeClr val="dk1"/>
                </a:solidFill>
                <a:latin typeface="Calibri"/>
                <a:ea typeface="Calibri"/>
                <a:cs typeface="Calibri"/>
                <a:sym typeface="Calibri"/>
              </a:rPr>
              <a:t> </a:t>
            </a:r>
            <a:r>
              <a:rPr lang="en" sz="2400" b="0" i="0" u="none" strike="noStrike" cap="none">
                <a:solidFill>
                  <a:schemeClr val="dk1"/>
                </a:solidFill>
                <a:latin typeface="Calibri"/>
                <a:ea typeface="Calibri"/>
                <a:cs typeface="Calibri"/>
                <a:sym typeface="Calibri"/>
              </a:rPr>
              <a:t>when there will be no line left. Program remains in loop until all lines are not read line by line.</a:t>
            </a: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216" name="Google Shape;216;p39"/>
          <p:cNvSpPr/>
          <p:nvPr/>
        </p:nvSpPr>
        <p:spPr>
          <a:xfrm>
            <a:off x="7611909" y="303609"/>
            <a:ext cx="909900" cy="243000"/>
          </a:xfrm>
          <a:prstGeom prst="rect">
            <a:avLst/>
          </a:pr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17" name="Google Shape;217;p39"/>
          <p:cNvSpPr/>
          <p:nvPr/>
        </p:nvSpPr>
        <p:spPr>
          <a:xfrm>
            <a:off x="0" y="0"/>
            <a:ext cx="9144000" cy="636905"/>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18" name="Google Shape;218;p39"/>
          <p:cNvSpPr txBox="1"/>
          <p:nvPr/>
        </p:nvSpPr>
        <p:spPr>
          <a:xfrm>
            <a:off x="507300" y="14350"/>
            <a:ext cx="29217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endParaRPr sz="3000" b="1" i="0" u="none" strike="noStrike" cap="none">
              <a:solidFill>
                <a:srgbClr val="FFFFFF"/>
              </a:solidFill>
              <a:latin typeface="Calibri"/>
              <a:ea typeface="Calibri"/>
              <a:cs typeface="Calibri"/>
              <a:sym typeface="Calibri"/>
            </a:endParaRPr>
          </a:p>
        </p:txBody>
      </p:sp>
      <p:sp>
        <p:nvSpPr>
          <p:cNvPr id="219" name="Google Shape;219;p39"/>
          <p:cNvSpPr txBox="1"/>
          <p:nvPr/>
        </p:nvSpPr>
        <p:spPr>
          <a:xfrm>
            <a:off x="507300" y="14350"/>
            <a:ext cx="42396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1" i="0" u="none" strike="noStrike" cap="none">
                <a:solidFill>
                  <a:srgbClr val="FFFFFF"/>
                </a:solidFill>
                <a:latin typeface="Calibri"/>
                <a:ea typeface="Calibri"/>
                <a:cs typeface="Calibri"/>
                <a:sym typeface="Calibri"/>
              </a:rPr>
              <a:t>Reading from a File</a:t>
            </a:r>
            <a:endParaRPr sz="3000" b="1" i="0" u="none" strike="noStrike" cap="none">
              <a:solidFill>
                <a:srgbClr val="FFFFFF"/>
              </a:solidFill>
              <a:latin typeface="Calibri"/>
              <a:ea typeface="Calibri"/>
              <a:cs typeface="Calibri"/>
              <a:sym typeface="Calibri"/>
            </a:endParaRPr>
          </a:p>
        </p:txBody>
      </p:sp>
      <p:pic>
        <p:nvPicPr>
          <p:cNvPr id="220" name="Google Shape;220;p39"/>
          <p:cNvPicPr preferRelativeResize="0"/>
          <p:nvPr/>
        </p:nvPicPr>
        <p:blipFill rotWithShape="1">
          <a:blip r:embed="rId3">
            <a:alphaModFix/>
          </a:blip>
          <a:srcRect l="15180" t="34451" r="46325" b="49571"/>
          <a:stretch/>
        </p:blipFill>
        <p:spPr>
          <a:xfrm>
            <a:off x="1850075" y="1301375"/>
            <a:ext cx="5443852" cy="1270376"/>
          </a:xfrm>
          <a:prstGeom prst="rect">
            <a:avLst/>
          </a:prstGeom>
          <a:noFill/>
          <a:ln w="38100" cap="flat" cmpd="sng">
            <a:solidFill>
              <a:srgbClr val="0000FF"/>
            </a:solidFill>
            <a:prstDash val="solid"/>
            <a:round/>
            <a:headEnd type="none" w="sm" len="sm"/>
            <a:tailEnd type="none" w="sm" len="sm"/>
          </a:ln>
        </p:spPr>
      </p:pic>
    </p:spTree>
    <p:extLst>
      <p:ext uri="{BB962C8B-B14F-4D97-AF65-F5344CB8AC3E}">
        <p14:creationId xmlns:p14="http://schemas.microsoft.com/office/powerpoint/2010/main" val="376275975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24"/>
        <p:cNvGrpSpPr/>
        <p:nvPr/>
      </p:nvGrpSpPr>
      <p:grpSpPr>
        <a:xfrm>
          <a:off x="0" y="0"/>
          <a:ext cx="0" cy="0"/>
          <a:chOff x="0" y="0"/>
          <a:chExt cx="0" cy="0"/>
        </a:xfrm>
      </p:grpSpPr>
      <p:sp>
        <p:nvSpPr>
          <p:cNvPr id="225" name="Google Shape;225;p40"/>
          <p:cNvSpPr/>
          <p:nvPr/>
        </p:nvSpPr>
        <p:spPr>
          <a:xfrm>
            <a:off x="7611909" y="303609"/>
            <a:ext cx="909900" cy="243000"/>
          </a:xfrm>
          <a:prstGeom prst="rect">
            <a:avLst/>
          </a:pr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26" name="Google Shape;226;p40"/>
          <p:cNvSpPr/>
          <p:nvPr/>
        </p:nvSpPr>
        <p:spPr>
          <a:xfrm>
            <a:off x="0" y="0"/>
            <a:ext cx="9144000" cy="636905"/>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27" name="Google Shape;227;p40"/>
          <p:cNvSpPr txBox="1"/>
          <p:nvPr/>
        </p:nvSpPr>
        <p:spPr>
          <a:xfrm>
            <a:off x="507300" y="14350"/>
            <a:ext cx="29217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endParaRPr sz="3000" b="1" i="0" u="none" strike="noStrike" cap="none">
              <a:solidFill>
                <a:srgbClr val="FFFFFF"/>
              </a:solidFill>
              <a:latin typeface="Calibri"/>
              <a:ea typeface="Calibri"/>
              <a:cs typeface="Calibri"/>
              <a:sym typeface="Calibri"/>
            </a:endParaRPr>
          </a:p>
        </p:txBody>
      </p:sp>
      <p:sp>
        <p:nvSpPr>
          <p:cNvPr id="228" name="Google Shape;228;p40"/>
          <p:cNvSpPr txBox="1"/>
          <p:nvPr/>
        </p:nvSpPr>
        <p:spPr>
          <a:xfrm>
            <a:off x="583500" y="1103050"/>
            <a:ext cx="8014500" cy="2565000"/>
          </a:xfrm>
          <a:prstGeom prst="rect">
            <a:avLst/>
          </a:prstGeom>
          <a:noFill/>
          <a:ln>
            <a:noFill/>
          </a:ln>
        </p:spPr>
        <p:txBody>
          <a:bodyPr spcFirstLastPara="1" wrap="square" lIns="91425" tIns="91425" rIns="91425" bIns="91425" anchor="t" anchorCtr="0">
            <a:noAutofit/>
          </a:bodyPr>
          <a:lstStyle/>
          <a:p>
            <a:pPr marL="457200" marR="0" lvl="0" indent="-381000" algn="l" rtl="0">
              <a:lnSpc>
                <a:spcPct val="115000"/>
              </a:lnSpc>
              <a:spcBef>
                <a:spcPts val="0"/>
              </a:spcBef>
              <a:spcAft>
                <a:spcPts val="0"/>
              </a:spcAft>
              <a:buClr>
                <a:schemeClr val="dk1"/>
              </a:buClr>
              <a:buSzPts val="2400"/>
              <a:buFont typeface="Calibri"/>
              <a:buChar char="●"/>
            </a:pPr>
            <a:r>
              <a:rPr lang="en" sz="2400" b="0" i="0" u="none" strike="noStrike" cap="none">
                <a:solidFill>
                  <a:schemeClr val="dk1"/>
                </a:solidFill>
                <a:latin typeface="Calibri"/>
                <a:ea typeface="Calibri"/>
                <a:cs typeface="Calibri"/>
                <a:sym typeface="Calibri"/>
              </a:rPr>
              <a:t>If </a:t>
            </a:r>
            <a:r>
              <a:rPr lang="en" sz="2400" b="1" i="0" u="none" strike="noStrike" cap="none">
                <a:solidFill>
                  <a:schemeClr val="dk1"/>
                </a:solidFill>
                <a:latin typeface="Calibri"/>
                <a:ea typeface="Calibri"/>
                <a:cs typeface="Calibri"/>
                <a:sym typeface="Calibri"/>
              </a:rPr>
              <a:t>words are to be read </a:t>
            </a:r>
            <a:r>
              <a:rPr lang="en" sz="2400" b="0" i="0" u="none" strike="noStrike" cap="none">
                <a:solidFill>
                  <a:schemeClr val="dk1"/>
                </a:solidFill>
                <a:latin typeface="Calibri"/>
                <a:ea typeface="Calibri"/>
                <a:cs typeface="Calibri"/>
                <a:sym typeface="Calibri"/>
              </a:rPr>
              <a:t>instead of lines then </a:t>
            </a:r>
            <a:r>
              <a:rPr lang="en" sz="1900" b="1" i="0" u="none" strike="noStrike" cap="none">
                <a:solidFill>
                  <a:schemeClr val="dk1"/>
                </a:solidFill>
                <a:latin typeface="Courier New"/>
                <a:ea typeface="Courier New"/>
                <a:cs typeface="Courier New"/>
                <a:sym typeface="Courier New"/>
              </a:rPr>
              <a:t>next() </a:t>
            </a:r>
            <a:r>
              <a:rPr lang="en" sz="2400" b="0" i="0" u="none" strike="noStrike" cap="none">
                <a:solidFill>
                  <a:schemeClr val="dk1"/>
                </a:solidFill>
                <a:latin typeface="Calibri"/>
                <a:ea typeface="Calibri"/>
                <a:cs typeface="Calibri"/>
                <a:sym typeface="Calibri"/>
              </a:rPr>
              <a:t>function</a:t>
            </a:r>
            <a:r>
              <a:rPr lang="en" sz="2400" b="1" i="0" u="none" strike="noStrike" cap="none">
                <a:solidFill>
                  <a:schemeClr val="dk1"/>
                </a:solidFill>
                <a:latin typeface="Calibri"/>
                <a:ea typeface="Calibri"/>
                <a:cs typeface="Calibri"/>
                <a:sym typeface="Calibri"/>
              </a:rPr>
              <a:t> </a:t>
            </a:r>
            <a:r>
              <a:rPr lang="en" sz="2400" b="0" i="0" u="none" strike="noStrike" cap="none">
                <a:solidFill>
                  <a:schemeClr val="dk1"/>
                </a:solidFill>
                <a:latin typeface="Calibri"/>
                <a:ea typeface="Calibri"/>
                <a:cs typeface="Calibri"/>
                <a:sym typeface="Calibri"/>
              </a:rPr>
              <a:t>is used instead of </a:t>
            </a:r>
            <a:r>
              <a:rPr lang="en" sz="1900" b="1" i="0" u="none" strike="noStrike" cap="none">
                <a:solidFill>
                  <a:schemeClr val="dk1"/>
                </a:solidFill>
                <a:latin typeface="Courier New"/>
                <a:ea typeface="Courier New"/>
                <a:cs typeface="Courier New"/>
                <a:sym typeface="Courier New"/>
              </a:rPr>
              <a:t>nextLine()</a:t>
            </a:r>
            <a:r>
              <a:rPr lang="en" sz="2400" b="0" i="0" u="none" strike="noStrike" cap="none">
                <a:solidFill>
                  <a:schemeClr val="dk1"/>
                </a:solidFill>
                <a:latin typeface="Calibri"/>
                <a:ea typeface="Calibri"/>
                <a:cs typeface="Calibri"/>
                <a:sym typeface="Calibri"/>
              </a:rPr>
              <a:t>. </a:t>
            </a:r>
            <a:endParaRPr sz="2400" b="0" i="0" u="none" strike="noStrike" cap="none">
              <a:solidFill>
                <a:schemeClr val="dk1"/>
              </a:solidFill>
              <a:latin typeface="Calibri"/>
              <a:ea typeface="Calibri"/>
              <a:cs typeface="Calibri"/>
              <a:sym typeface="Calibri"/>
            </a:endParaRPr>
          </a:p>
          <a:p>
            <a:pPr marL="457200" marR="0" lvl="0" indent="0" algn="l" rtl="0">
              <a:lnSpc>
                <a:spcPct val="115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a:p>
            <a:pPr marL="457200" marR="0" lvl="0" indent="-381000" algn="l" rtl="0">
              <a:lnSpc>
                <a:spcPct val="115000"/>
              </a:lnSpc>
              <a:spcBef>
                <a:spcPts val="0"/>
              </a:spcBef>
              <a:spcAft>
                <a:spcPts val="0"/>
              </a:spcAft>
              <a:buClr>
                <a:schemeClr val="dk1"/>
              </a:buClr>
              <a:buSzPts val="2400"/>
              <a:buFont typeface="Calibri"/>
              <a:buChar char="●"/>
            </a:pPr>
            <a:r>
              <a:rPr lang="en" sz="2400" b="0" i="0" u="none" strike="noStrike" cap="none">
                <a:solidFill>
                  <a:schemeClr val="dk1"/>
                </a:solidFill>
                <a:latin typeface="Calibri"/>
                <a:ea typeface="Calibri"/>
                <a:cs typeface="Calibri"/>
                <a:sym typeface="Calibri"/>
              </a:rPr>
              <a:t>Also </a:t>
            </a:r>
            <a:r>
              <a:rPr lang="en" sz="1900" b="1" i="0" u="none" strike="noStrike" cap="none">
                <a:solidFill>
                  <a:schemeClr val="dk1"/>
                </a:solidFill>
                <a:latin typeface="Courier New"/>
                <a:ea typeface="Courier New"/>
                <a:cs typeface="Courier New"/>
                <a:sym typeface="Courier New"/>
              </a:rPr>
              <a:t>hasNext()</a:t>
            </a:r>
            <a:r>
              <a:rPr lang="en" sz="2400" b="1" i="0" u="none" strike="noStrike" cap="none">
                <a:solidFill>
                  <a:schemeClr val="dk1"/>
                </a:solidFill>
                <a:latin typeface="Calibri"/>
                <a:ea typeface="Calibri"/>
                <a:cs typeface="Calibri"/>
                <a:sym typeface="Calibri"/>
              </a:rPr>
              <a:t> </a:t>
            </a:r>
            <a:r>
              <a:rPr lang="en" sz="2400" b="0" i="0" u="none" strike="noStrike" cap="none">
                <a:solidFill>
                  <a:schemeClr val="dk1"/>
                </a:solidFill>
                <a:latin typeface="Calibri"/>
                <a:ea typeface="Calibri"/>
                <a:cs typeface="Calibri"/>
                <a:sym typeface="Calibri"/>
              </a:rPr>
              <a:t>is used to check whether there is next word present instead of </a:t>
            </a:r>
            <a:r>
              <a:rPr lang="en" sz="1900" b="1" i="0" u="none" strike="noStrike" cap="none">
                <a:solidFill>
                  <a:schemeClr val="dk1"/>
                </a:solidFill>
                <a:latin typeface="Courier New"/>
                <a:ea typeface="Courier New"/>
                <a:cs typeface="Courier New"/>
                <a:sym typeface="Courier New"/>
              </a:rPr>
              <a:t>hasNextLine()</a:t>
            </a:r>
            <a:r>
              <a:rPr lang="en" sz="2400" b="0" i="0" u="none" strike="noStrike" cap="none">
                <a:solidFill>
                  <a:schemeClr val="dk1"/>
                </a:solidFill>
                <a:latin typeface="Calibri"/>
                <a:ea typeface="Calibri"/>
                <a:cs typeface="Calibri"/>
                <a:sym typeface="Calibri"/>
              </a:rPr>
              <a:t>.</a:t>
            </a: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229" name="Google Shape;229;p40"/>
          <p:cNvSpPr txBox="1"/>
          <p:nvPr/>
        </p:nvSpPr>
        <p:spPr>
          <a:xfrm>
            <a:off x="507300" y="14350"/>
            <a:ext cx="42396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1" i="0" u="none" strike="noStrike" cap="none">
                <a:solidFill>
                  <a:srgbClr val="FFFFFF"/>
                </a:solidFill>
                <a:latin typeface="Calibri"/>
                <a:ea typeface="Calibri"/>
                <a:cs typeface="Calibri"/>
                <a:sym typeface="Calibri"/>
              </a:rPr>
              <a:t>Reading from a File</a:t>
            </a:r>
            <a:endParaRPr sz="3000" b="1" i="0" u="none" strike="noStrike" cap="none">
              <a:solidFill>
                <a:srgbClr val="FFFFFF"/>
              </a:solidFill>
              <a:latin typeface="Calibri"/>
              <a:ea typeface="Calibri"/>
              <a:cs typeface="Calibri"/>
              <a:sym typeface="Calibri"/>
            </a:endParaRPr>
          </a:p>
        </p:txBody>
      </p:sp>
    </p:spTree>
    <p:extLst>
      <p:ext uri="{BB962C8B-B14F-4D97-AF65-F5344CB8AC3E}">
        <p14:creationId xmlns:p14="http://schemas.microsoft.com/office/powerpoint/2010/main" val="257708949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3"/>
        <p:cNvGrpSpPr/>
        <p:nvPr/>
      </p:nvGrpSpPr>
      <p:grpSpPr>
        <a:xfrm>
          <a:off x="0" y="0"/>
          <a:ext cx="0" cy="0"/>
          <a:chOff x="0" y="0"/>
          <a:chExt cx="0" cy="0"/>
        </a:xfrm>
      </p:grpSpPr>
      <p:sp>
        <p:nvSpPr>
          <p:cNvPr id="234" name="Google Shape;234;p41"/>
          <p:cNvSpPr txBox="1"/>
          <p:nvPr/>
        </p:nvSpPr>
        <p:spPr>
          <a:xfrm>
            <a:off x="583500" y="1103050"/>
            <a:ext cx="8014500" cy="25650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chemeClr val="dk1"/>
                </a:solidFill>
                <a:latin typeface="Calibri"/>
                <a:ea typeface="Calibri"/>
                <a:cs typeface="Calibri"/>
                <a:sym typeface="Calibri"/>
              </a:rPr>
              <a:t>While writing your programs, you would have encountered many errors. It is indeed very irritating to encounter such errors. </a:t>
            </a: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chemeClr val="dk1"/>
                </a:solidFill>
                <a:latin typeface="Calibri"/>
                <a:ea typeface="Calibri"/>
                <a:cs typeface="Calibri"/>
                <a:sym typeface="Calibri"/>
              </a:rPr>
              <a:t>If a user is using your program and encounters </a:t>
            </a: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chemeClr val="dk1"/>
                </a:solidFill>
                <a:latin typeface="Calibri"/>
                <a:ea typeface="Calibri"/>
                <a:cs typeface="Calibri"/>
                <a:sym typeface="Calibri"/>
              </a:rPr>
              <a:t>such errors, he/she may lose trust in it. </a:t>
            </a: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chemeClr val="dk1"/>
                </a:solidFill>
                <a:latin typeface="Calibri"/>
                <a:ea typeface="Calibri"/>
                <a:cs typeface="Calibri"/>
                <a:sym typeface="Calibri"/>
              </a:rPr>
              <a:t> </a:t>
            </a:r>
            <a:endParaRPr sz="1200" b="0" i="0" u="none" strike="noStrike" cap="none">
              <a:solidFill>
                <a:srgbClr val="333333"/>
              </a:solidFill>
              <a:highlight>
                <a:srgbClr val="F5F5F5"/>
              </a:highlight>
              <a:latin typeface="Merriweather"/>
              <a:ea typeface="Merriweather"/>
              <a:cs typeface="Merriweather"/>
              <a:sym typeface="Merriweather"/>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235" name="Google Shape;235;p41"/>
          <p:cNvSpPr/>
          <p:nvPr/>
        </p:nvSpPr>
        <p:spPr>
          <a:xfrm>
            <a:off x="7611909" y="303609"/>
            <a:ext cx="909900" cy="243000"/>
          </a:xfrm>
          <a:prstGeom prst="rect">
            <a:avLst/>
          </a:pr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36" name="Google Shape;236;p41"/>
          <p:cNvSpPr/>
          <p:nvPr/>
        </p:nvSpPr>
        <p:spPr>
          <a:xfrm>
            <a:off x="0" y="0"/>
            <a:ext cx="9144000" cy="636905"/>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37" name="Google Shape;237;p41"/>
          <p:cNvSpPr txBox="1"/>
          <p:nvPr/>
        </p:nvSpPr>
        <p:spPr>
          <a:xfrm>
            <a:off x="507300" y="14350"/>
            <a:ext cx="29217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1" i="0" u="none" strike="noStrike" cap="none">
                <a:solidFill>
                  <a:srgbClr val="FFFFFF"/>
                </a:solidFill>
                <a:latin typeface="Calibri"/>
                <a:ea typeface="Calibri"/>
                <a:cs typeface="Calibri"/>
                <a:sym typeface="Calibri"/>
              </a:rPr>
              <a:t>Exceptions</a:t>
            </a:r>
            <a:endParaRPr sz="3000" b="1" i="0" u="none" strike="noStrike" cap="none">
              <a:solidFill>
                <a:srgbClr val="FFFFFF"/>
              </a:solidFill>
              <a:latin typeface="Calibri"/>
              <a:ea typeface="Calibri"/>
              <a:cs typeface="Calibri"/>
              <a:sym typeface="Calibri"/>
            </a:endParaRPr>
          </a:p>
        </p:txBody>
      </p:sp>
      <p:pic>
        <p:nvPicPr>
          <p:cNvPr id="238" name="Google Shape;238;p41" descr="Concept operating system error warning for web page, banner, presentation, social media, documents, posters. 404 error web page Vector illustration, Error warning window operating system"/>
          <p:cNvPicPr preferRelativeResize="0"/>
          <p:nvPr/>
        </p:nvPicPr>
        <p:blipFill rotWithShape="1">
          <a:blip r:embed="rId3">
            <a:alphaModFix/>
          </a:blip>
          <a:srcRect/>
          <a:stretch/>
        </p:blipFill>
        <p:spPr>
          <a:xfrm>
            <a:off x="6509000" y="2206125"/>
            <a:ext cx="2315501" cy="1620850"/>
          </a:xfrm>
          <a:prstGeom prst="rect">
            <a:avLst/>
          </a:prstGeom>
          <a:noFill/>
          <a:ln>
            <a:noFill/>
          </a:ln>
        </p:spPr>
      </p:pic>
    </p:spTree>
    <p:extLst>
      <p:ext uri="{BB962C8B-B14F-4D97-AF65-F5344CB8AC3E}">
        <p14:creationId xmlns:p14="http://schemas.microsoft.com/office/powerpoint/2010/main" val="12236129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50"/>
        <p:cNvGrpSpPr/>
        <p:nvPr/>
      </p:nvGrpSpPr>
      <p:grpSpPr>
        <a:xfrm>
          <a:off x="0" y="0"/>
          <a:ext cx="0" cy="0"/>
          <a:chOff x="0" y="0"/>
          <a:chExt cx="0" cy="0"/>
        </a:xfrm>
      </p:grpSpPr>
      <p:sp>
        <p:nvSpPr>
          <p:cNvPr id="151" name="Google Shape;151;p32"/>
          <p:cNvSpPr/>
          <p:nvPr/>
        </p:nvSpPr>
        <p:spPr>
          <a:xfrm>
            <a:off x="7611909" y="303609"/>
            <a:ext cx="909900" cy="243000"/>
          </a:xfrm>
          <a:prstGeom prst="rect">
            <a:avLst/>
          </a:pr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52" name="Google Shape;152;p32"/>
          <p:cNvSpPr/>
          <p:nvPr/>
        </p:nvSpPr>
        <p:spPr>
          <a:xfrm>
            <a:off x="0" y="0"/>
            <a:ext cx="9144000" cy="636905"/>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53" name="Google Shape;153;p32"/>
          <p:cNvSpPr txBox="1"/>
          <p:nvPr/>
        </p:nvSpPr>
        <p:spPr>
          <a:xfrm>
            <a:off x="507300" y="14350"/>
            <a:ext cx="29217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endParaRPr sz="3000" b="1" i="0" u="none" strike="noStrike" cap="none">
              <a:solidFill>
                <a:srgbClr val="FFFFFF"/>
              </a:solidFill>
              <a:latin typeface="Calibri"/>
              <a:ea typeface="Calibri"/>
              <a:cs typeface="Calibri"/>
              <a:sym typeface="Calibri"/>
            </a:endParaRPr>
          </a:p>
        </p:txBody>
      </p:sp>
      <p:sp>
        <p:nvSpPr>
          <p:cNvPr id="154" name="Google Shape;154;p32"/>
          <p:cNvSpPr txBox="1"/>
          <p:nvPr/>
        </p:nvSpPr>
        <p:spPr>
          <a:xfrm>
            <a:off x="583500" y="1103050"/>
            <a:ext cx="8014500" cy="25650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chemeClr val="dk1"/>
                </a:solidFill>
                <a:latin typeface="Calibri"/>
                <a:ea typeface="Calibri"/>
                <a:cs typeface="Calibri"/>
                <a:sym typeface="Calibri"/>
              </a:rPr>
              <a:t>Fortunately, Java provides a provision to reuse the code multiple times without writing it again. This is achieved using </a:t>
            </a:r>
            <a:r>
              <a:rPr lang="en" sz="2400" b="0" i="0" u="none" strike="noStrike" cap="none">
                <a:solidFill>
                  <a:srgbClr val="000000"/>
                </a:solidFill>
                <a:highlight>
                  <a:srgbClr val="FFFF00"/>
                </a:highlight>
                <a:latin typeface="Calibri"/>
                <a:ea typeface="Calibri"/>
                <a:cs typeface="Calibri"/>
                <a:sym typeface="Calibri"/>
              </a:rPr>
              <a:t>Functions</a:t>
            </a:r>
            <a:r>
              <a:rPr lang="en" sz="2400" b="0" i="0" u="none" strike="noStrike" cap="none">
                <a:solidFill>
                  <a:schemeClr val="dk1"/>
                </a:solidFill>
                <a:latin typeface="Calibri"/>
                <a:ea typeface="Calibri"/>
                <a:cs typeface="Calibri"/>
                <a:sym typeface="Calibri"/>
              </a:rPr>
              <a:t> in Java.</a:t>
            </a: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chemeClr val="dk1"/>
                </a:solidFill>
                <a:latin typeface="Calibri"/>
                <a:ea typeface="Calibri"/>
                <a:cs typeface="Calibri"/>
                <a:sym typeface="Calibri"/>
              </a:rPr>
              <a:t>The whole code snippet can be wrapped </a:t>
            </a: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chemeClr val="dk1"/>
                </a:solidFill>
                <a:latin typeface="Calibri"/>
                <a:ea typeface="Calibri"/>
                <a:cs typeface="Calibri"/>
                <a:sym typeface="Calibri"/>
              </a:rPr>
              <a:t>inside a function and the function can be </a:t>
            </a: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chemeClr val="dk1"/>
                </a:solidFill>
                <a:latin typeface="Calibri"/>
                <a:ea typeface="Calibri"/>
                <a:cs typeface="Calibri"/>
                <a:sym typeface="Calibri"/>
              </a:rPr>
              <a:t>called as many number of times as one wants</a:t>
            </a: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chemeClr val="dk1"/>
                </a:solidFill>
                <a:latin typeface="Calibri"/>
                <a:ea typeface="Calibri"/>
                <a:cs typeface="Calibri"/>
                <a:sym typeface="Calibri"/>
              </a:rPr>
              <a:t>to repeat the code.</a:t>
            </a: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155" name="Google Shape;155;p32"/>
          <p:cNvSpPr txBox="1"/>
          <p:nvPr/>
        </p:nvSpPr>
        <p:spPr>
          <a:xfrm>
            <a:off x="507300" y="14350"/>
            <a:ext cx="44751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1" i="0" u="none" strike="noStrike" cap="none">
                <a:solidFill>
                  <a:srgbClr val="FFFFFF"/>
                </a:solidFill>
                <a:latin typeface="Calibri"/>
                <a:ea typeface="Calibri"/>
                <a:cs typeface="Calibri"/>
                <a:sym typeface="Calibri"/>
              </a:rPr>
              <a:t>Introduction to Functions</a:t>
            </a:r>
            <a:endParaRPr sz="3000" b="1" i="0" u="none" strike="noStrike" cap="none">
              <a:solidFill>
                <a:srgbClr val="FFFFFF"/>
              </a:solidFill>
              <a:latin typeface="Calibri"/>
              <a:ea typeface="Calibri"/>
              <a:cs typeface="Calibri"/>
              <a:sym typeface="Calibri"/>
            </a:endParaRPr>
          </a:p>
        </p:txBody>
      </p:sp>
      <p:pic>
        <p:nvPicPr>
          <p:cNvPr id="156" name="Google Shape;156;p32" descr="hand shipping cargo attention vector illustration eps 10"/>
          <p:cNvPicPr preferRelativeResize="0"/>
          <p:nvPr/>
        </p:nvPicPr>
        <p:blipFill rotWithShape="1">
          <a:blip r:embed="rId3">
            <a:alphaModFix/>
          </a:blip>
          <a:srcRect/>
          <a:stretch/>
        </p:blipFill>
        <p:spPr>
          <a:xfrm>
            <a:off x="6460900" y="2230925"/>
            <a:ext cx="2060025" cy="221850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42"/>
        <p:cNvGrpSpPr/>
        <p:nvPr/>
      </p:nvGrpSpPr>
      <p:grpSpPr>
        <a:xfrm>
          <a:off x="0" y="0"/>
          <a:ext cx="0" cy="0"/>
          <a:chOff x="0" y="0"/>
          <a:chExt cx="0" cy="0"/>
        </a:xfrm>
      </p:grpSpPr>
      <p:sp>
        <p:nvSpPr>
          <p:cNvPr id="243" name="Google Shape;243;p42"/>
          <p:cNvSpPr txBox="1"/>
          <p:nvPr/>
        </p:nvSpPr>
        <p:spPr>
          <a:xfrm>
            <a:off x="583500" y="1103050"/>
            <a:ext cx="8014500" cy="25650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chemeClr val="dk1"/>
                </a:solidFill>
                <a:latin typeface="Calibri"/>
                <a:ea typeface="Calibri"/>
                <a:cs typeface="Calibri"/>
                <a:sym typeface="Calibri"/>
              </a:rPr>
              <a:t>Let’s say you were loading a website page. The page didn’t load, but you got a simple message saying “Page not found”. </a:t>
            </a: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chemeClr val="dk1"/>
                </a:solidFill>
                <a:latin typeface="Calibri"/>
                <a:ea typeface="Calibri"/>
                <a:cs typeface="Calibri"/>
                <a:sym typeface="Calibri"/>
              </a:rPr>
              <a:t>Although there was an error, the website </a:t>
            </a: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chemeClr val="dk1"/>
                </a:solidFill>
                <a:latin typeface="Calibri"/>
                <a:ea typeface="Calibri"/>
                <a:cs typeface="Calibri"/>
                <a:sym typeface="Calibri"/>
              </a:rPr>
              <a:t>program was able to identify the error, mask </a:t>
            </a: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chemeClr val="dk1"/>
                </a:solidFill>
                <a:latin typeface="Calibri"/>
                <a:ea typeface="Calibri"/>
                <a:cs typeface="Calibri"/>
                <a:sym typeface="Calibri"/>
              </a:rPr>
              <a:t>the original error message, and send out a </a:t>
            </a: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chemeClr val="dk1"/>
                </a:solidFill>
                <a:latin typeface="Calibri"/>
                <a:ea typeface="Calibri"/>
                <a:cs typeface="Calibri"/>
                <a:sym typeface="Calibri"/>
              </a:rPr>
              <a:t>simple readable message — “Page not found”.  </a:t>
            </a:r>
            <a:endParaRPr sz="1200" b="0" i="0" u="none" strike="noStrike" cap="none">
              <a:solidFill>
                <a:srgbClr val="333333"/>
              </a:solidFill>
              <a:highlight>
                <a:srgbClr val="F5F5F5"/>
              </a:highlight>
              <a:latin typeface="Merriweather"/>
              <a:ea typeface="Merriweather"/>
              <a:cs typeface="Merriweather"/>
              <a:sym typeface="Merriweather"/>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244" name="Google Shape;244;p42"/>
          <p:cNvSpPr/>
          <p:nvPr/>
        </p:nvSpPr>
        <p:spPr>
          <a:xfrm>
            <a:off x="7611909" y="303609"/>
            <a:ext cx="909900" cy="243000"/>
          </a:xfrm>
          <a:prstGeom prst="rect">
            <a:avLst/>
          </a:pr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45" name="Google Shape;245;p42"/>
          <p:cNvSpPr/>
          <p:nvPr/>
        </p:nvSpPr>
        <p:spPr>
          <a:xfrm>
            <a:off x="0" y="0"/>
            <a:ext cx="9144000" cy="636905"/>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46" name="Google Shape;246;p42"/>
          <p:cNvSpPr txBox="1"/>
          <p:nvPr/>
        </p:nvSpPr>
        <p:spPr>
          <a:xfrm>
            <a:off x="507300" y="14350"/>
            <a:ext cx="29217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1" i="0" u="none" strike="noStrike" cap="none">
                <a:solidFill>
                  <a:srgbClr val="FFFFFF"/>
                </a:solidFill>
                <a:latin typeface="Calibri"/>
                <a:ea typeface="Calibri"/>
                <a:cs typeface="Calibri"/>
                <a:sym typeface="Calibri"/>
              </a:rPr>
              <a:t>Exceptions</a:t>
            </a:r>
            <a:endParaRPr sz="3000" b="1" i="0" u="none" strike="noStrike" cap="none">
              <a:solidFill>
                <a:srgbClr val="FFFFFF"/>
              </a:solidFill>
              <a:latin typeface="Calibri"/>
              <a:ea typeface="Calibri"/>
              <a:cs typeface="Calibri"/>
              <a:sym typeface="Calibri"/>
            </a:endParaRPr>
          </a:p>
        </p:txBody>
      </p:sp>
      <p:pic>
        <p:nvPicPr>
          <p:cNvPr id="247" name="Google Shape;247;p42" descr="caution, exclamation mark white red color vector"/>
          <p:cNvPicPr preferRelativeResize="0"/>
          <p:nvPr/>
        </p:nvPicPr>
        <p:blipFill rotWithShape="1">
          <a:blip r:embed="rId3">
            <a:alphaModFix/>
          </a:blip>
          <a:srcRect/>
          <a:stretch/>
        </p:blipFill>
        <p:spPr>
          <a:xfrm>
            <a:off x="6581850" y="2045000"/>
            <a:ext cx="2016150" cy="2171250"/>
          </a:xfrm>
          <a:prstGeom prst="rect">
            <a:avLst/>
          </a:prstGeom>
          <a:noFill/>
          <a:ln>
            <a:noFill/>
          </a:ln>
        </p:spPr>
      </p:pic>
    </p:spTree>
    <p:extLst>
      <p:ext uri="{BB962C8B-B14F-4D97-AF65-F5344CB8AC3E}">
        <p14:creationId xmlns:p14="http://schemas.microsoft.com/office/powerpoint/2010/main" val="210923299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51"/>
        <p:cNvGrpSpPr/>
        <p:nvPr/>
      </p:nvGrpSpPr>
      <p:grpSpPr>
        <a:xfrm>
          <a:off x="0" y="0"/>
          <a:ext cx="0" cy="0"/>
          <a:chOff x="0" y="0"/>
          <a:chExt cx="0" cy="0"/>
        </a:xfrm>
      </p:grpSpPr>
      <p:sp>
        <p:nvSpPr>
          <p:cNvPr id="252" name="Google Shape;252;p43"/>
          <p:cNvSpPr txBox="1"/>
          <p:nvPr/>
        </p:nvSpPr>
        <p:spPr>
          <a:xfrm>
            <a:off x="583500" y="1103050"/>
            <a:ext cx="8014500" cy="25650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chemeClr val="dk1"/>
                </a:solidFill>
                <a:latin typeface="Calibri"/>
                <a:ea typeface="Calibri"/>
                <a:cs typeface="Calibri"/>
                <a:sym typeface="Calibri"/>
              </a:rPr>
              <a:t>But what if you got the entire technical message? You would lose trust in the creators of the website. </a:t>
            </a: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chemeClr val="dk1"/>
              </a:buClr>
              <a:buSzPts val="1100"/>
              <a:buFont typeface="Arial"/>
              <a:buNone/>
            </a:pPr>
            <a:r>
              <a:rPr lang="en" sz="2400" b="0" i="0" u="none" strike="noStrike" cap="none">
                <a:solidFill>
                  <a:schemeClr val="dk1"/>
                </a:solidFill>
                <a:latin typeface="Calibri"/>
                <a:ea typeface="Calibri"/>
                <a:cs typeface="Calibri"/>
                <a:sym typeface="Calibri"/>
              </a:rPr>
              <a:t>Thus, you have to handle errors in a </a:t>
            </a: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chemeClr val="dk1"/>
              </a:buClr>
              <a:buSzPts val="1100"/>
              <a:buFont typeface="Arial"/>
              <a:buNone/>
            </a:pPr>
            <a:r>
              <a:rPr lang="en" sz="2400" b="0" i="0" u="none" strike="noStrike" cap="none">
                <a:solidFill>
                  <a:schemeClr val="dk1"/>
                </a:solidFill>
                <a:latin typeface="Calibri"/>
                <a:ea typeface="Calibri"/>
                <a:cs typeface="Calibri"/>
                <a:sym typeface="Calibri"/>
              </a:rPr>
              <a:t>program. </a:t>
            </a: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chemeClr val="dk1"/>
                </a:solidFill>
                <a:latin typeface="Calibri"/>
                <a:ea typeface="Calibri"/>
                <a:cs typeface="Calibri"/>
                <a:sym typeface="Calibri"/>
              </a:rPr>
              <a:t> </a:t>
            </a:r>
            <a:endParaRPr sz="1200" b="0" i="0" u="none" strike="noStrike" cap="none">
              <a:solidFill>
                <a:srgbClr val="333333"/>
              </a:solidFill>
              <a:highlight>
                <a:srgbClr val="F5F5F5"/>
              </a:highlight>
              <a:latin typeface="Merriweather"/>
              <a:ea typeface="Merriweather"/>
              <a:cs typeface="Merriweather"/>
              <a:sym typeface="Merriweather"/>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253" name="Google Shape;253;p43"/>
          <p:cNvSpPr/>
          <p:nvPr/>
        </p:nvSpPr>
        <p:spPr>
          <a:xfrm>
            <a:off x="7611909" y="303609"/>
            <a:ext cx="909900" cy="243000"/>
          </a:xfrm>
          <a:prstGeom prst="rect">
            <a:avLst/>
          </a:pr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54" name="Google Shape;254;p43"/>
          <p:cNvSpPr/>
          <p:nvPr/>
        </p:nvSpPr>
        <p:spPr>
          <a:xfrm>
            <a:off x="0" y="0"/>
            <a:ext cx="9144000" cy="636905"/>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55" name="Google Shape;255;p43"/>
          <p:cNvSpPr txBox="1"/>
          <p:nvPr/>
        </p:nvSpPr>
        <p:spPr>
          <a:xfrm>
            <a:off x="507300" y="14350"/>
            <a:ext cx="29217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1" i="0" u="none" strike="noStrike" cap="none">
                <a:solidFill>
                  <a:srgbClr val="FFFFFF"/>
                </a:solidFill>
                <a:latin typeface="Calibri"/>
                <a:ea typeface="Calibri"/>
                <a:cs typeface="Calibri"/>
                <a:sym typeface="Calibri"/>
              </a:rPr>
              <a:t>Exceptions</a:t>
            </a:r>
            <a:endParaRPr sz="3000" b="1" i="0" u="none" strike="noStrike" cap="none">
              <a:solidFill>
                <a:srgbClr val="FFFFFF"/>
              </a:solidFill>
              <a:latin typeface="Calibri"/>
              <a:ea typeface="Calibri"/>
              <a:cs typeface="Calibri"/>
              <a:sym typeface="Calibri"/>
            </a:endParaRPr>
          </a:p>
        </p:txBody>
      </p:sp>
      <p:pic>
        <p:nvPicPr>
          <p:cNvPr id="256" name="Google Shape;256;p43" descr="error. Wooden letters on the office desk, informative and communication background"/>
          <p:cNvPicPr preferRelativeResize="0"/>
          <p:nvPr/>
        </p:nvPicPr>
        <p:blipFill rotWithShape="1">
          <a:blip r:embed="rId3">
            <a:alphaModFix/>
          </a:blip>
          <a:srcRect/>
          <a:stretch/>
        </p:blipFill>
        <p:spPr>
          <a:xfrm>
            <a:off x="5676300" y="2019469"/>
            <a:ext cx="2921700" cy="2097631"/>
          </a:xfrm>
          <a:prstGeom prst="rect">
            <a:avLst/>
          </a:prstGeom>
          <a:noFill/>
          <a:ln>
            <a:noFill/>
          </a:ln>
        </p:spPr>
      </p:pic>
    </p:spTree>
    <p:extLst>
      <p:ext uri="{BB962C8B-B14F-4D97-AF65-F5344CB8AC3E}">
        <p14:creationId xmlns:p14="http://schemas.microsoft.com/office/powerpoint/2010/main" val="317753787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60"/>
        <p:cNvGrpSpPr/>
        <p:nvPr/>
      </p:nvGrpSpPr>
      <p:grpSpPr>
        <a:xfrm>
          <a:off x="0" y="0"/>
          <a:ext cx="0" cy="0"/>
          <a:chOff x="0" y="0"/>
          <a:chExt cx="0" cy="0"/>
        </a:xfrm>
      </p:grpSpPr>
      <p:sp>
        <p:nvSpPr>
          <p:cNvPr id="261" name="Google Shape;261;p44"/>
          <p:cNvSpPr txBox="1"/>
          <p:nvPr/>
        </p:nvSpPr>
        <p:spPr>
          <a:xfrm>
            <a:off x="583500" y="1103050"/>
            <a:ext cx="8014500" cy="25650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chemeClr val="dk1"/>
                </a:solidFill>
                <a:latin typeface="Calibri"/>
                <a:ea typeface="Calibri"/>
                <a:cs typeface="Calibri"/>
                <a:sym typeface="Calibri"/>
              </a:rPr>
              <a:t>When you run a program, it is first compiled and then executed however when the program is running it may run into errors and stop executing. </a:t>
            </a: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chemeClr val="dk1"/>
                </a:solidFill>
                <a:latin typeface="Calibri"/>
                <a:ea typeface="Calibri"/>
                <a:cs typeface="Calibri"/>
                <a:sym typeface="Calibri"/>
              </a:rPr>
              <a:t>These problems and errors are called </a:t>
            </a: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chemeClr val="dk1"/>
                </a:solidFill>
                <a:highlight>
                  <a:srgbClr val="FFFF00"/>
                </a:highlight>
                <a:latin typeface="Calibri"/>
                <a:ea typeface="Calibri"/>
                <a:cs typeface="Calibri"/>
                <a:sym typeface="Calibri"/>
              </a:rPr>
              <a:t>exceptions</a:t>
            </a:r>
            <a:r>
              <a:rPr lang="en" sz="2400" b="0" i="0" u="none" strike="noStrike" cap="none">
                <a:solidFill>
                  <a:schemeClr val="dk1"/>
                </a:solidFill>
                <a:latin typeface="Calibri"/>
                <a:ea typeface="Calibri"/>
                <a:cs typeface="Calibri"/>
                <a:sym typeface="Calibri"/>
              </a:rPr>
              <a:t>. </a:t>
            </a:r>
            <a:endParaRPr sz="1200" b="0" i="0" u="none" strike="noStrike" cap="none">
              <a:solidFill>
                <a:srgbClr val="333333"/>
              </a:solidFill>
              <a:highlight>
                <a:srgbClr val="F5F5F5"/>
              </a:highlight>
              <a:latin typeface="Merriweather"/>
              <a:ea typeface="Merriweather"/>
              <a:cs typeface="Merriweather"/>
              <a:sym typeface="Merriweather"/>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262" name="Google Shape;262;p44"/>
          <p:cNvSpPr/>
          <p:nvPr/>
        </p:nvSpPr>
        <p:spPr>
          <a:xfrm>
            <a:off x="7611909" y="303609"/>
            <a:ext cx="909900" cy="243000"/>
          </a:xfrm>
          <a:prstGeom prst="rect">
            <a:avLst/>
          </a:pr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63" name="Google Shape;263;p44"/>
          <p:cNvSpPr/>
          <p:nvPr/>
        </p:nvSpPr>
        <p:spPr>
          <a:xfrm>
            <a:off x="0" y="0"/>
            <a:ext cx="9144000" cy="636905"/>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64" name="Google Shape;264;p44"/>
          <p:cNvSpPr txBox="1"/>
          <p:nvPr/>
        </p:nvSpPr>
        <p:spPr>
          <a:xfrm>
            <a:off x="507300" y="14350"/>
            <a:ext cx="29217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1" i="0" u="none" strike="noStrike" cap="none">
                <a:solidFill>
                  <a:srgbClr val="FFFFFF"/>
                </a:solidFill>
                <a:latin typeface="Calibri"/>
                <a:ea typeface="Calibri"/>
                <a:cs typeface="Calibri"/>
                <a:sym typeface="Calibri"/>
              </a:rPr>
              <a:t>Exceptions</a:t>
            </a:r>
            <a:endParaRPr sz="3000" b="1" i="0" u="none" strike="noStrike" cap="none">
              <a:solidFill>
                <a:srgbClr val="FFFFFF"/>
              </a:solidFill>
              <a:latin typeface="Calibri"/>
              <a:ea typeface="Calibri"/>
              <a:cs typeface="Calibri"/>
              <a:sym typeface="Calibri"/>
            </a:endParaRPr>
          </a:p>
        </p:txBody>
      </p:sp>
      <p:pic>
        <p:nvPicPr>
          <p:cNvPr id="265" name="Google Shape;265;p44" descr="Window operating system error warning. Illustration on white isolated background."/>
          <p:cNvPicPr preferRelativeResize="0"/>
          <p:nvPr/>
        </p:nvPicPr>
        <p:blipFill rotWithShape="1">
          <a:blip r:embed="rId3">
            <a:alphaModFix/>
          </a:blip>
          <a:srcRect/>
          <a:stretch/>
        </p:blipFill>
        <p:spPr>
          <a:xfrm>
            <a:off x="6236175" y="2495550"/>
            <a:ext cx="2464751" cy="1756050"/>
          </a:xfrm>
          <a:prstGeom prst="rect">
            <a:avLst/>
          </a:prstGeom>
          <a:noFill/>
          <a:ln>
            <a:noFill/>
          </a:ln>
        </p:spPr>
      </p:pic>
    </p:spTree>
    <p:extLst>
      <p:ext uri="{BB962C8B-B14F-4D97-AF65-F5344CB8AC3E}">
        <p14:creationId xmlns:p14="http://schemas.microsoft.com/office/powerpoint/2010/main" val="303341976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69"/>
        <p:cNvGrpSpPr/>
        <p:nvPr/>
      </p:nvGrpSpPr>
      <p:grpSpPr>
        <a:xfrm>
          <a:off x="0" y="0"/>
          <a:ext cx="0" cy="0"/>
          <a:chOff x="0" y="0"/>
          <a:chExt cx="0" cy="0"/>
        </a:xfrm>
      </p:grpSpPr>
      <p:sp>
        <p:nvSpPr>
          <p:cNvPr id="270" name="Google Shape;270;p45"/>
          <p:cNvSpPr/>
          <p:nvPr/>
        </p:nvSpPr>
        <p:spPr>
          <a:xfrm>
            <a:off x="7611909" y="303609"/>
            <a:ext cx="909900" cy="243000"/>
          </a:xfrm>
          <a:prstGeom prst="rect">
            <a:avLst/>
          </a:pr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71" name="Google Shape;271;p45"/>
          <p:cNvSpPr/>
          <p:nvPr/>
        </p:nvSpPr>
        <p:spPr>
          <a:xfrm>
            <a:off x="0" y="0"/>
            <a:ext cx="9144000" cy="636905"/>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72" name="Google Shape;272;p45"/>
          <p:cNvSpPr txBox="1"/>
          <p:nvPr/>
        </p:nvSpPr>
        <p:spPr>
          <a:xfrm>
            <a:off x="507300" y="14350"/>
            <a:ext cx="29217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endParaRPr sz="3000" b="1" i="0" u="none" strike="noStrike" cap="none">
              <a:solidFill>
                <a:srgbClr val="FFFFFF"/>
              </a:solidFill>
              <a:latin typeface="Calibri"/>
              <a:ea typeface="Calibri"/>
              <a:cs typeface="Calibri"/>
              <a:sym typeface="Calibri"/>
            </a:endParaRPr>
          </a:p>
        </p:txBody>
      </p:sp>
      <p:sp>
        <p:nvSpPr>
          <p:cNvPr id="273" name="Google Shape;273;p45"/>
          <p:cNvSpPr txBox="1"/>
          <p:nvPr/>
        </p:nvSpPr>
        <p:spPr>
          <a:xfrm>
            <a:off x="583500" y="874450"/>
            <a:ext cx="8014500" cy="25650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2400"/>
              <a:buFont typeface="Arial"/>
              <a:buNone/>
            </a:pPr>
            <a:r>
              <a:rPr lang="en" sz="2400" b="1" i="0" u="sng" strike="noStrike" cap="none">
                <a:solidFill>
                  <a:schemeClr val="dk1"/>
                </a:solidFill>
                <a:latin typeface="Calibri"/>
                <a:ea typeface="Calibri"/>
                <a:cs typeface="Calibri"/>
                <a:sym typeface="Calibri"/>
              </a:rPr>
              <a:t>What are Exceptions?</a:t>
            </a:r>
            <a:endParaRPr sz="2400" b="1" i="0" u="sng"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1" i="0" u="sng"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chemeClr val="dk1"/>
                </a:solidFill>
                <a:latin typeface="Calibri"/>
                <a:ea typeface="Calibri"/>
                <a:cs typeface="Calibri"/>
                <a:sym typeface="Calibri"/>
              </a:rPr>
              <a:t>Exceptions are disruptions in the normal flow of a program that cause the program to end abnormally. </a:t>
            </a: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chemeClr val="dk1"/>
                </a:solidFill>
                <a:latin typeface="Calibri"/>
                <a:ea typeface="Calibri"/>
                <a:cs typeface="Calibri"/>
                <a:sym typeface="Calibri"/>
              </a:rPr>
              <a:t>These exceptions can occur due to </a:t>
            </a: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chemeClr val="dk1"/>
                </a:solidFill>
                <a:latin typeface="Calibri"/>
                <a:ea typeface="Calibri"/>
                <a:cs typeface="Calibri"/>
                <a:sym typeface="Calibri"/>
              </a:rPr>
              <a:t>many reasons.</a:t>
            </a: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chemeClr val="dk1"/>
                </a:solidFill>
                <a:latin typeface="Calibri"/>
                <a:ea typeface="Calibri"/>
                <a:cs typeface="Calibri"/>
                <a:sym typeface="Calibri"/>
              </a:rPr>
              <a:t>But at times, it is not fair to stop the complete code to execute just because of some exception. In that case </a:t>
            </a:r>
            <a:r>
              <a:rPr lang="en" sz="1900" b="1" i="0" u="none" strike="noStrike" cap="none">
                <a:solidFill>
                  <a:schemeClr val="dk1"/>
                </a:solidFill>
                <a:latin typeface="Courier New"/>
                <a:ea typeface="Courier New"/>
                <a:cs typeface="Courier New"/>
                <a:sym typeface="Courier New"/>
              </a:rPr>
              <a:t>try</a:t>
            </a:r>
            <a:r>
              <a:rPr lang="en" sz="2400" b="0" i="0" u="none" strike="noStrike" cap="none">
                <a:solidFill>
                  <a:schemeClr val="dk1"/>
                </a:solidFill>
                <a:latin typeface="Calibri"/>
                <a:ea typeface="Calibri"/>
                <a:cs typeface="Calibri"/>
                <a:sym typeface="Calibri"/>
              </a:rPr>
              <a:t> &amp; </a:t>
            </a:r>
            <a:r>
              <a:rPr lang="en" sz="1900" b="1" i="0" u="none" strike="noStrike" cap="none">
                <a:solidFill>
                  <a:schemeClr val="dk1"/>
                </a:solidFill>
                <a:latin typeface="Courier New"/>
                <a:ea typeface="Courier New"/>
                <a:cs typeface="Courier New"/>
                <a:sym typeface="Courier New"/>
              </a:rPr>
              <a:t>catch</a:t>
            </a:r>
            <a:r>
              <a:rPr lang="en" sz="2400" b="0" i="0" u="none" strike="noStrike" cap="none">
                <a:solidFill>
                  <a:schemeClr val="dk1"/>
                </a:solidFill>
                <a:latin typeface="Calibri"/>
                <a:ea typeface="Calibri"/>
                <a:cs typeface="Calibri"/>
                <a:sym typeface="Calibri"/>
              </a:rPr>
              <a:t> blocks are used. </a:t>
            </a: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274" name="Google Shape;274;p45"/>
          <p:cNvSpPr txBox="1"/>
          <p:nvPr/>
        </p:nvSpPr>
        <p:spPr>
          <a:xfrm>
            <a:off x="507300" y="14350"/>
            <a:ext cx="29217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1" i="0" u="none" strike="noStrike" cap="none">
                <a:solidFill>
                  <a:srgbClr val="FFFFFF"/>
                </a:solidFill>
                <a:latin typeface="Calibri"/>
                <a:ea typeface="Calibri"/>
                <a:cs typeface="Calibri"/>
                <a:sym typeface="Calibri"/>
              </a:rPr>
              <a:t>Exceptions</a:t>
            </a:r>
            <a:endParaRPr sz="3000" b="1" i="0" u="none" strike="noStrike" cap="none">
              <a:solidFill>
                <a:srgbClr val="FFFFFF"/>
              </a:solidFill>
              <a:latin typeface="Calibri"/>
              <a:ea typeface="Calibri"/>
              <a:cs typeface="Calibri"/>
              <a:sym typeface="Calibri"/>
            </a:endParaRPr>
          </a:p>
        </p:txBody>
      </p:sp>
      <p:pic>
        <p:nvPicPr>
          <p:cNvPr id="275" name="Google Shape;275;p45" descr="Wide cropped image of the outline of a businessman stopping the domino effect on gray background."/>
          <p:cNvPicPr preferRelativeResize="0"/>
          <p:nvPr/>
        </p:nvPicPr>
        <p:blipFill rotWithShape="1">
          <a:blip r:embed="rId3">
            <a:alphaModFix/>
          </a:blip>
          <a:srcRect/>
          <a:stretch/>
        </p:blipFill>
        <p:spPr>
          <a:xfrm>
            <a:off x="5554325" y="2351775"/>
            <a:ext cx="3174225" cy="1163875"/>
          </a:xfrm>
          <a:prstGeom prst="rect">
            <a:avLst/>
          </a:prstGeom>
          <a:noFill/>
          <a:ln>
            <a:noFill/>
          </a:ln>
        </p:spPr>
      </p:pic>
    </p:spTree>
    <p:extLst>
      <p:ext uri="{BB962C8B-B14F-4D97-AF65-F5344CB8AC3E}">
        <p14:creationId xmlns:p14="http://schemas.microsoft.com/office/powerpoint/2010/main" val="205612960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79"/>
        <p:cNvGrpSpPr/>
        <p:nvPr/>
      </p:nvGrpSpPr>
      <p:grpSpPr>
        <a:xfrm>
          <a:off x="0" y="0"/>
          <a:ext cx="0" cy="0"/>
          <a:chOff x="0" y="0"/>
          <a:chExt cx="0" cy="0"/>
        </a:xfrm>
      </p:grpSpPr>
      <p:sp>
        <p:nvSpPr>
          <p:cNvPr id="280" name="Google Shape;280;p46"/>
          <p:cNvSpPr/>
          <p:nvPr/>
        </p:nvSpPr>
        <p:spPr>
          <a:xfrm>
            <a:off x="7611909" y="303609"/>
            <a:ext cx="909900" cy="243000"/>
          </a:xfrm>
          <a:prstGeom prst="rect">
            <a:avLst/>
          </a:pr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81" name="Google Shape;281;p46"/>
          <p:cNvSpPr/>
          <p:nvPr/>
        </p:nvSpPr>
        <p:spPr>
          <a:xfrm>
            <a:off x="0" y="0"/>
            <a:ext cx="9144000" cy="636905"/>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82" name="Google Shape;282;p46"/>
          <p:cNvSpPr txBox="1"/>
          <p:nvPr/>
        </p:nvSpPr>
        <p:spPr>
          <a:xfrm>
            <a:off x="507300" y="14350"/>
            <a:ext cx="29217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endParaRPr sz="3000" b="1" i="0" u="none" strike="noStrike" cap="none">
              <a:solidFill>
                <a:srgbClr val="FFFFFF"/>
              </a:solidFill>
              <a:latin typeface="Calibri"/>
              <a:ea typeface="Calibri"/>
              <a:cs typeface="Calibri"/>
              <a:sym typeface="Calibri"/>
            </a:endParaRPr>
          </a:p>
        </p:txBody>
      </p:sp>
      <p:sp>
        <p:nvSpPr>
          <p:cNvPr id="283" name="Google Shape;283;p46"/>
          <p:cNvSpPr txBox="1"/>
          <p:nvPr/>
        </p:nvSpPr>
        <p:spPr>
          <a:xfrm>
            <a:off x="507300" y="14350"/>
            <a:ext cx="29217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1" i="0" u="none" strike="noStrike" cap="none">
                <a:solidFill>
                  <a:srgbClr val="FFFFFF"/>
                </a:solidFill>
                <a:latin typeface="Calibri"/>
                <a:ea typeface="Calibri"/>
                <a:cs typeface="Calibri"/>
                <a:sym typeface="Calibri"/>
              </a:rPr>
              <a:t>Exceptions</a:t>
            </a:r>
            <a:endParaRPr sz="3000" b="1" i="0" u="none" strike="noStrike" cap="none">
              <a:solidFill>
                <a:srgbClr val="FFFFFF"/>
              </a:solidFill>
              <a:latin typeface="Calibri"/>
              <a:ea typeface="Calibri"/>
              <a:cs typeface="Calibri"/>
              <a:sym typeface="Calibri"/>
            </a:endParaRPr>
          </a:p>
        </p:txBody>
      </p:sp>
      <p:sp>
        <p:nvSpPr>
          <p:cNvPr id="284" name="Google Shape;284;p46"/>
          <p:cNvSpPr txBox="1"/>
          <p:nvPr/>
        </p:nvSpPr>
        <p:spPr>
          <a:xfrm>
            <a:off x="583500" y="1103050"/>
            <a:ext cx="8014500" cy="25650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chemeClr val="dk1"/>
                </a:solidFill>
                <a:latin typeface="Calibri"/>
                <a:ea typeface="Calibri"/>
                <a:cs typeface="Calibri"/>
                <a:sym typeface="Calibri"/>
              </a:rPr>
              <a:t>The code which is expected to throw some error is kept in the </a:t>
            </a:r>
            <a:r>
              <a:rPr lang="en" sz="1900" b="1" i="0" u="none" strike="noStrike" cap="none">
                <a:solidFill>
                  <a:schemeClr val="dk1"/>
                </a:solidFill>
                <a:latin typeface="Courier New"/>
                <a:ea typeface="Courier New"/>
                <a:cs typeface="Courier New"/>
                <a:sym typeface="Courier New"/>
              </a:rPr>
              <a:t>try</a:t>
            </a:r>
            <a:r>
              <a:rPr lang="en" sz="2400" b="0" i="0" u="none" strike="noStrike" cap="none">
                <a:solidFill>
                  <a:schemeClr val="dk1"/>
                </a:solidFill>
                <a:latin typeface="Calibri"/>
                <a:ea typeface="Calibri"/>
                <a:cs typeface="Calibri"/>
                <a:sym typeface="Calibri"/>
              </a:rPr>
              <a:t> block. </a:t>
            </a: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chemeClr val="dk1"/>
                </a:solidFill>
                <a:latin typeface="Calibri"/>
                <a:ea typeface="Calibri"/>
                <a:cs typeface="Calibri"/>
                <a:sym typeface="Calibri"/>
              </a:rPr>
              <a:t>As soon as the error occurs the </a:t>
            </a:r>
            <a:r>
              <a:rPr lang="en" sz="1900" b="1" i="0" u="none" strike="noStrike" cap="none">
                <a:solidFill>
                  <a:schemeClr val="dk1"/>
                </a:solidFill>
                <a:latin typeface="Courier New"/>
                <a:ea typeface="Courier New"/>
                <a:cs typeface="Courier New"/>
                <a:sym typeface="Courier New"/>
              </a:rPr>
              <a:t>catch</a:t>
            </a:r>
            <a:r>
              <a:rPr lang="en" sz="2400" b="0" i="0" u="none" strike="noStrike" cap="none">
                <a:solidFill>
                  <a:schemeClr val="dk1"/>
                </a:solidFill>
                <a:latin typeface="Calibri"/>
                <a:ea typeface="Calibri"/>
                <a:cs typeface="Calibri"/>
                <a:sym typeface="Calibri"/>
              </a:rPr>
              <a:t> block catches the exception and the </a:t>
            </a:r>
            <a:r>
              <a:rPr lang="en" sz="1900" b="1" i="0" u="none" strike="noStrike" cap="none">
                <a:solidFill>
                  <a:schemeClr val="dk1"/>
                </a:solidFill>
                <a:latin typeface="Courier New"/>
                <a:ea typeface="Courier New"/>
                <a:cs typeface="Courier New"/>
                <a:sym typeface="Courier New"/>
              </a:rPr>
              <a:t>catch</a:t>
            </a:r>
            <a:r>
              <a:rPr lang="en" sz="2400" b="0" i="0" u="none" strike="noStrike" cap="none">
                <a:solidFill>
                  <a:schemeClr val="dk1"/>
                </a:solidFill>
                <a:latin typeface="Calibri"/>
                <a:ea typeface="Calibri"/>
                <a:cs typeface="Calibri"/>
                <a:sym typeface="Calibri"/>
              </a:rPr>
              <a:t> block gets executed. </a:t>
            </a: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chemeClr val="dk1"/>
                </a:solidFill>
                <a:latin typeface="Calibri"/>
                <a:ea typeface="Calibri"/>
                <a:cs typeface="Calibri"/>
                <a:sym typeface="Calibri"/>
              </a:rPr>
              <a:t>When the program finishes executing the </a:t>
            </a:r>
            <a:r>
              <a:rPr lang="en" sz="1900" b="1" i="0" u="none" strike="noStrike" cap="none">
                <a:solidFill>
                  <a:schemeClr val="dk1"/>
                </a:solidFill>
                <a:latin typeface="Courier New"/>
                <a:ea typeface="Courier New"/>
                <a:cs typeface="Courier New"/>
                <a:sym typeface="Courier New"/>
              </a:rPr>
              <a:t>catch</a:t>
            </a:r>
            <a:r>
              <a:rPr lang="en" sz="2400" b="0" i="0" u="none" strike="noStrike" cap="none">
                <a:solidFill>
                  <a:schemeClr val="dk1"/>
                </a:solidFill>
                <a:latin typeface="Calibri"/>
                <a:ea typeface="Calibri"/>
                <a:cs typeface="Calibri"/>
                <a:sym typeface="Calibri"/>
              </a:rPr>
              <a:t> block, it will execute what comes after the </a:t>
            </a:r>
            <a:r>
              <a:rPr lang="en" sz="1900" b="1" i="0" u="none" strike="noStrike" cap="none">
                <a:solidFill>
                  <a:schemeClr val="dk1"/>
                </a:solidFill>
                <a:latin typeface="Courier New"/>
                <a:ea typeface="Courier New"/>
                <a:cs typeface="Courier New"/>
                <a:sym typeface="Courier New"/>
              </a:rPr>
              <a:t>try</a:t>
            </a:r>
            <a:r>
              <a:rPr lang="en" sz="2400" b="0" i="0" u="none" strike="noStrike" cap="none">
                <a:solidFill>
                  <a:schemeClr val="dk1"/>
                </a:solidFill>
                <a:latin typeface="Calibri"/>
                <a:ea typeface="Calibri"/>
                <a:cs typeface="Calibri"/>
                <a:sym typeface="Calibri"/>
              </a:rPr>
              <a:t> and </a:t>
            </a:r>
            <a:r>
              <a:rPr lang="en" sz="1900" b="1" i="0" u="none" strike="noStrike" cap="none">
                <a:solidFill>
                  <a:schemeClr val="dk1"/>
                </a:solidFill>
                <a:latin typeface="Courier New"/>
                <a:ea typeface="Courier New"/>
                <a:cs typeface="Courier New"/>
                <a:sym typeface="Courier New"/>
              </a:rPr>
              <a:t>catch</a:t>
            </a:r>
            <a:r>
              <a:rPr lang="en" sz="2400" b="0" i="0" u="none" strike="noStrike" cap="none">
                <a:solidFill>
                  <a:schemeClr val="dk1"/>
                </a:solidFill>
                <a:latin typeface="Calibri"/>
                <a:ea typeface="Calibri"/>
                <a:cs typeface="Calibri"/>
                <a:sym typeface="Calibri"/>
              </a:rPr>
              <a:t> block.</a:t>
            </a: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281331044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88"/>
        <p:cNvGrpSpPr/>
        <p:nvPr/>
      </p:nvGrpSpPr>
      <p:grpSpPr>
        <a:xfrm>
          <a:off x="0" y="0"/>
          <a:ext cx="0" cy="0"/>
          <a:chOff x="0" y="0"/>
          <a:chExt cx="0" cy="0"/>
        </a:xfrm>
      </p:grpSpPr>
      <p:sp>
        <p:nvSpPr>
          <p:cNvPr id="289" name="Google Shape;289;p47"/>
          <p:cNvSpPr/>
          <p:nvPr/>
        </p:nvSpPr>
        <p:spPr>
          <a:xfrm>
            <a:off x="7611909" y="303609"/>
            <a:ext cx="909900" cy="243000"/>
          </a:xfrm>
          <a:prstGeom prst="rect">
            <a:avLst/>
          </a:pr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90" name="Google Shape;290;p47"/>
          <p:cNvSpPr/>
          <p:nvPr/>
        </p:nvSpPr>
        <p:spPr>
          <a:xfrm>
            <a:off x="0" y="0"/>
            <a:ext cx="9144000" cy="636905"/>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91" name="Google Shape;291;p47"/>
          <p:cNvSpPr txBox="1"/>
          <p:nvPr/>
        </p:nvSpPr>
        <p:spPr>
          <a:xfrm>
            <a:off x="507300" y="14350"/>
            <a:ext cx="29217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endParaRPr sz="3000" b="1" i="0" u="none" strike="noStrike" cap="none">
              <a:solidFill>
                <a:srgbClr val="FFFFFF"/>
              </a:solidFill>
              <a:latin typeface="Calibri"/>
              <a:ea typeface="Calibri"/>
              <a:cs typeface="Calibri"/>
              <a:sym typeface="Calibri"/>
            </a:endParaRPr>
          </a:p>
        </p:txBody>
      </p:sp>
      <p:sp>
        <p:nvSpPr>
          <p:cNvPr id="292" name="Google Shape;292;p47"/>
          <p:cNvSpPr txBox="1"/>
          <p:nvPr/>
        </p:nvSpPr>
        <p:spPr>
          <a:xfrm>
            <a:off x="507300" y="14350"/>
            <a:ext cx="29217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1" i="0" u="none" strike="noStrike" cap="none">
                <a:solidFill>
                  <a:srgbClr val="FFFFFF"/>
                </a:solidFill>
                <a:latin typeface="Calibri"/>
                <a:ea typeface="Calibri"/>
                <a:cs typeface="Calibri"/>
                <a:sym typeface="Calibri"/>
              </a:rPr>
              <a:t>Exceptions</a:t>
            </a:r>
            <a:endParaRPr sz="3000" b="1" i="0" u="none" strike="noStrike" cap="none">
              <a:solidFill>
                <a:srgbClr val="FFFFFF"/>
              </a:solidFill>
              <a:latin typeface="Calibri"/>
              <a:ea typeface="Calibri"/>
              <a:cs typeface="Calibri"/>
              <a:sym typeface="Calibri"/>
            </a:endParaRPr>
          </a:p>
        </p:txBody>
      </p:sp>
      <p:sp>
        <p:nvSpPr>
          <p:cNvPr id="293" name="Google Shape;293;p47"/>
          <p:cNvSpPr txBox="1"/>
          <p:nvPr/>
        </p:nvSpPr>
        <p:spPr>
          <a:xfrm>
            <a:off x="583500" y="950650"/>
            <a:ext cx="8014500" cy="25650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rgbClr val="000000"/>
                </a:solidFill>
                <a:latin typeface="Calibri"/>
                <a:ea typeface="Calibri"/>
                <a:cs typeface="Calibri"/>
                <a:sym typeface="Calibri"/>
              </a:rPr>
              <a:t>Here’s how a </a:t>
            </a:r>
            <a:r>
              <a:rPr lang="en" sz="1900" b="1" i="0" u="none" strike="noStrike" cap="none">
                <a:solidFill>
                  <a:srgbClr val="000000"/>
                </a:solidFill>
                <a:latin typeface="Courier New"/>
                <a:ea typeface="Courier New"/>
                <a:cs typeface="Courier New"/>
                <a:sym typeface="Courier New"/>
              </a:rPr>
              <a:t>try</a:t>
            </a:r>
            <a:r>
              <a:rPr lang="en" sz="2400" b="0" i="0" u="none" strike="noStrike" cap="none">
                <a:solidFill>
                  <a:srgbClr val="000000"/>
                </a:solidFill>
                <a:latin typeface="Calibri"/>
                <a:ea typeface="Calibri"/>
                <a:cs typeface="Calibri"/>
                <a:sym typeface="Calibri"/>
              </a:rPr>
              <a:t> and </a:t>
            </a:r>
            <a:r>
              <a:rPr lang="en" sz="1900" b="1" i="0" u="none" strike="noStrike" cap="none">
                <a:solidFill>
                  <a:srgbClr val="000000"/>
                </a:solidFill>
                <a:latin typeface="Courier New"/>
                <a:ea typeface="Courier New"/>
                <a:cs typeface="Courier New"/>
                <a:sym typeface="Courier New"/>
              </a:rPr>
              <a:t>catch</a:t>
            </a:r>
            <a:r>
              <a:rPr lang="en" sz="2400" b="0" i="0" u="none" strike="noStrike" cap="none">
                <a:solidFill>
                  <a:srgbClr val="000000"/>
                </a:solidFill>
                <a:latin typeface="Calibri"/>
                <a:ea typeface="Calibri"/>
                <a:cs typeface="Calibri"/>
                <a:sym typeface="Calibri"/>
              </a:rPr>
              <a:t> block looks:</a:t>
            </a: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1900"/>
              <a:buFont typeface="Arial"/>
              <a:buNone/>
            </a:pPr>
            <a:r>
              <a:rPr lang="en" sz="1900" b="1" i="0" u="none" strike="noStrike" cap="none">
                <a:solidFill>
                  <a:srgbClr val="000000"/>
                </a:solidFill>
                <a:latin typeface="Courier New"/>
                <a:ea typeface="Courier New"/>
                <a:cs typeface="Courier New"/>
                <a:sym typeface="Courier New"/>
              </a:rPr>
              <a:t>try {</a:t>
            </a:r>
            <a:endParaRPr sz="1900" b="1" i="0" u="none" strike="noStrike" cap="none">
              <a:solidFill>
                <a:srgbClr val="000000"/>
              </a:solidFill>
              <a:latin typeface="Courier New"/>
              <a:ea typeface="Courier New"/>
              <a:cs typeface="Courier New"/>
              <a:sym typeface="Courier New"/>
            </a:endParaRPr>
          </a:p>
          <a:p>
            <a:pPr marL="0" marR="0" lvl="0" indent="0" algn="l" rtl="0">
              <a:lnSpc>
                <a:spcPct val="115000"/>
              </a:lnSpc>
              <a:spcBef>
                <a:spcPts val="0"/>
              </a:spcBef>
              <a:spcAft>
                <a:spcPts val="0"/>
              </a:spcAft>
              <a:buClr>
                <a:srgbClr val="000000"/>
              </a:buClr>
              <a:buSzPts val="1900"/>
              <a:buFont typeface="Arial"/>
              <a:buNone/>
            </a:pPr>
            <a:r>
              <a:rPr lang="en" sz="1900" b="1" i="0" u="none" strike="noStrike" cap="none">
                <a:solidFill>
                  <a:srgbClr val="000000"/>
                </a:solidFill>
                <a:latin typeface="Courier New"/>
                <a:ea typeface="Courier New"/>
                <a:cs typeface="Courier New"/>
                <a:sym typeface="Courier New"/>
              </a:rPr>
              <a:t>   </a:t>
            </a:r>
            <a:r>
              <a:rPr lang="en" sz="1900" b="0" i="0" u="none" strike="noStrike" cap="none">
                <a:solidFill>
                  <a:srgbClr val="000000"/>
                </a:solidFill>
                <a:latin typeface="Courier New"/>
                <a:ea typeface="Courier New"/>
                <a:cs typeface="Courier New"/>
                <a:sym typeface="Courier New"/>
              </a:rPr>
              <a:t>// code that can throw exceptions</a:t>
            </a:r>
            <a:r>
              <a:rPr lang="en" sz="1900" b="1" i="0" u="none" strike="noStrike" cap="none">
                <a:solidFill>
                  <a:srgbClr val="000000"/>
                </a:solidFill>
                <a:latin typeface="Courier New"/>
                <a:ea typeface="Courier New"/>
                <a:cs typeface="Courier New"/>
                <a:sym typeface="Courier New"/>
              </a:rPr>
              <a:t> </a:t>
            </a:r>
            <a:endParaRPr sz="1900" b="1" i="0" u="none" strike="noStrike" cap="none">
              <a:solidFill>
                <a:srgbClr val="000000"/>
              </a:solidFill>
              <a:latin typeface="Courier New"/>
              <a:ea typeface="Courier New"/>
              <a:cs typeface="Courier New"/>
              <a:sym typeface="Courier New"/>
            </a:endParaRPr>
          </a:p>
          <a:p>
            <a:pPr marL="0" marR="0" lvl="0" indent="0" algn="l" rtl="0">
              <a:lnSpc>
                <a:spcPct val="115000"/>
              </a:lnSpc>
              <a:spcBef>
                <a:spcPts val="0"/>
              </a:spcBef>
              <a:spcAft>
                <a:spcPts val="0"/>
              </a:spcAft>
              <a:buClr>
                <a:srgbClr val="000000"/>
              </a:buClr>
              <a:buSzPts val="1900"/>
              <a:buFont typeface="Arial"/>
              <a:buNone/>
            </a:pPr>
            <a:r>
              <a:rPr lang="en" sz="1900" b="1" i="0" u="none" strike="noStrike" cap="none">
                <a:solidFill>
                  <a:srgbClr val="000000"/>
                </a:solidFill>
                <a:latin typeface="Courier New"/>
                <a:ea typeface="Courier New"/>
                <a:cs typeface="Courier New"/>
                <a:sym typeface="Courier New"/>
              </a:rPr>
              <a:t>} catch (Exception e) {</a:t>
            </a:r>
            <a:endParaRPr sz="1900" b="1" i="0" u="none" strike="noStrike" cap="none">
              <a:solidFill>
                <a:srgbClr val="000000"/>
              </a:solidFill>
              <a:latin typeface="Courier New"/>
              <a:ea typeface="Courier New"/>
              <a:cs typeface="Courier New"/>
              <a:sym typeface="Courier New"/>
            </a:endParaRPr>
          </a:p>
          <a:p>
            <a:pPr marL="0" marR="0" lvl="0" indent="0" algn="l" rtl="0">
              <a:lnSpc>
                <a:spcPct val="115000"/>
              </a:lnSpc>
              <a:spcBef>
                <a:spcPts val="0"/>
              </a:spcBef>
              <a:spcAft>
                <a:spcPts val="0"/>
              </a:spcAft>
              <a:buClr>
                <a:srgbClr val="000000"/>
              </a:buClr>
              <a:buSzPts val="1900"/>
              <a:buFont typeface="Arial"/>
              <a:buNone/>
            </a:pPr>
            <a:r>
              <a:rPr lang="en" sz="1900" b="1" i="0" u="none" strike="noStrike" cap="none">
                <a:solidFill>
                  <a:srgbClr val="000000"/>
                </a:solidFill>
                <a:latin typeface="Courier New"/>
                <a:ea typeface="Courier New"/>
                <a:cs typeface="Courier New"/>
                <a:sym typeface="Courier New"/>
              </a:rPr>
              <a:t>   System.out.println(e);</a:t>
            </a:r>
            <a:endParaRPr sz="1900" b="1" i="0" u="none" strike="noStrike" cap="none">
              <a:solidFill>
                <a:srgbClr val="000000"/>
              </a:solidFill>
              <a:latin typeface="Courier New"/>
              <a:ea typeface="Courier New"/>
              <a:cs typeface="Courier New"/>
              <a:sym typeface="Courier New"/>
            </a:endParaRPr>
          </a:p>
          <a:p>
            <a:pPr marL="0" marR="0" lvl="0" indent="0" algn="l" rtl="0">
              <a:lnSpc>
                <a:spcPct val="115000"/>
              </a:lnSpc>
              <a:spcBef>
                <a:spcPts val="0"/>
              </a:spcBef>
              <a:spcAft>
                <a:spcPts val="0"/>
              </a:spcAft>
              <a:buClr>
                <a:srgbClr val="000000"/>
              </a:buClr>
              <a:buSzPts val="1900"/>
              <a:buFont typeface="Arial"/>
              <a:buNone/>
            </a:pPr>
            <a:r>
              <a:rPr lang="en" sz="1900" b="1" i="0" u="none" strike="noStrike" cap="none">
                <a:solidFill>
                  <a:srgbClr val="000000"/>
                </a:solidFill>
                <a:latin typeface="Courier New"/>
                <a:ea typeface="Courier New"/>
                <a:cs typeface="Courier New"/>
                <a:sym typeface="Courier New"/>
              </a:rPr>
              <a:t>}</a:t>
            </a:r>
            <a:endParaRPr sz="1900" b="1" i="0" u="none" strike="noStrike" cap="none">
              <a:solidFill>
                <a:srgbClr val="000000"/>
              </a:solidFill>
              <a:latin typeface="Courier New"/>
              <a:ea typeface="Courier New"/>
              <a:cs typeface="Courier New"/>
              <a:sym typeface="Courier New"/>
            </a:endParaRPr>
          </a:p>
          <a:p>
            <a:pPr marL="0" marR="0" lvl="0" indent="0" algn="l" rtl="0">
              <a:lnSpc>
                <a:spcPct val="115000"/>
              </a:lnSpc>
              <a:spcBef>
                <a:spcPts val="0"/>
              </a:spcBef>
              <a:spcAft>
                <a:spcPts val="0"/>
              </a:spcAft>
              <a:buClr>
                <a:srgbClr val="000000"/>
              </a:buClr>
              <a:buSzPts val="1900"/>
              <a:buFont typeface="Arial"/>
              <a:buNone/>
            </a:pPr>
            <a:endParaRPr sz="1900" b="0" i="0" u="none" strike="noStrike" cap="none">
              <a:solidFill>
                <a:srgbClr val="000000"/>
              </a:solidFill>
              <a:latin typeface="Courier New"/>
              <a:ea typeface="Courier New"/>
              <a:cs typeface="Courier New"/>
              <a:sym typeface="Courier New"/>
            </a:endParaRPr>
          </a:p>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rgbClr val="000000"/>
                </a:solidFill>
                <a:latin typeface="Calibri"/>
                <a:ea typeface="Calibri"/>
                <a:cs typeface="Calibri"/>
                <a:sym typeface="Calibri"/>
              </a:rPr>
              <a:t>The </a:t>
            </a:r>
            <a:r>
              <a:rPr lang="en" sz="1900" b="1" i="0" u="none" strike="noStrike" cap="none">
                <a:solidFill>
                  <a:srgbClr val="000000"/>
                </a:solidFill>
                <a:latin typeface="Courier New"/>
                <a:ea typeface="Courier New"/>
                <a:cs typeface="Courier New"/>
                <a:sym typeface="Courier New"/>
              </a:rPr>
              <a:t>try</a:t>
            </a:r>
            <a:r>
              <a:rPr lang="en" sz="2400" b="0" i="0" u="none" strike="noStrike" cap="none">
                <a:solidFill>
                  <a:srgbClr val="000000"/>
                </a:solidFill>
                <a:latin typeface="Calibri"/>
                <a:ea typeface="Calibri"/>
                <a:cs typeface="Calibri"/>
                <a:sym typeface="Calibri"/>
              </a:rPr>
              <a:t> block contains the code where exceptions may arise. If an exception occurs, it is caught by the </a:t>
            </a:r>
            <a:r>
              <a:rPr lang="en" sz="1900" b="1" i="0" u="none" strike="noStrike" cap="none">
                <a:solidFill>
                  <a:srgbClr val="000000"/>
                </a:solidFill>
                <a:latin typeface="Courier New"/>
                <a:ea typeface="Courier New"/>
                <a:cs typeface="Courier New"/>
                <a:sym typeface="Courier New"/>
              </a:rPr>
              <a:t>catch</a:t>
            </a:r>
            <a:r>
              <a:rPr lang="en" sz="2400" b="0" i="0" u="none" strike="noStrike" cap="none">
                <a:solidFill>
                  <a:srgbClr val="000000"/>
                </a:solidFill>
                <a:latin typeface="Calibri"/>
                <a:ea typeface="Calibri"/>
                <a:cs typeface="Calibri"/>
                <a:sym typeface="Calibri"/>
              </a:rPr>
              <a:t> block, and the statement inside the block is executed. </a:t>
            </a:r>
            <a:endParaRPr sz="1200" b="0" i="0" u="none" strike="noStrike" cap="none">
              <a:solidFill>
                <a:srgbClr val="333333"/>
              </a:solidFill>
              <a:highlight>
                <a:srgbClr val="F5F5F5"/>
              </a:highlight>
              <a:latin typeface="Merriweather"/>
              <a:ea typeface="Merriweather"/>
              <a:cs typeface="Merriweather"/>
              <a:sym typeface="Merriweather"/>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p:txBody>
      </p:sp>
      <p:pic>
        <p:nvPicPr>
          <p:cNvPr id="294" name="Google Shape;294;p47"/>
          <p:cNvPicPr preferRelativeResize="0"/>
          <p:nvPr/>
        </p:nvPicPr>
        <p:blipFill rotWithShape="1">
          <a:blip r:embed="rId3">
            <a:alphaModFix/>
          </a:blip>
          <a:srcRect l="53291" t="24630" r="24101" b="50955"/>
          <a:stretch/>
        </p:blipFill>
        <p:spPr>
          <a:xfrm>
            <a:off x="6027000" y="1934717"/>
            <a:ext cx="2921700" cy="1773882"/>
          </a:xfrm>
          <a:prstGeom prst="rect">
            <a:avLst/>
          </a:prstGeom>
          <a:noFill/>
          <a:ln w="38100" cap="flat" cmpd="sng">
            <a:solidFill>
              <a:srgbClr val="000000"/>
            </a:solidFill>
            <a:prstDash val="solid"/>
            <a:round/>
            <a:headEnd type="none" w="sm" len="sm"/>
            <a:tailEnd type="none" w="sm" len="sm"/>
          </a:ln>
        </p:spPr>
      </p:pic>
    </p:spTree>
    <p:extLst>
      <p:ext uri="{BB962C8B-B14F-4D97-AF65-F5344CB8AC3E}">
        <p14:creationId xmlns:p14="http://schemas.microsoft.com/office/powerpoint/2010/main" val="76919888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98"/>
        <p:cNvGrpSpPr/>
        <p:nvPr/>
      </p:nvGrpSpPr>
      <p:grpSpPr>
        <a:xfrm>
          <a:off x="0" y="0"/>
          <a:ext cx="0" cy="0"/>
          <a:chOff x="0" y="0"/>
          <a:chExt cx="0" cy="0"/>
        </a:xfrm>
      </p:grpSpPr>
      <p:sp>
        <p:nvSpPr>
          <p:cNvPr id="299" name="Google Shape;299;p48"/>
          <p:cNvSpPr/>
          <p:nvPr/>
        </p:nvSpPr>
        <p:spPr>
          <a:xfrm>
            <a:off x="7611909" y="303609"/>
            <a:ext cx="909900" cy="243000"/>
          </a:xfrm>
          <a:prstGeom prst="rect">
            <a:avLst/>
          </a:pr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00" name="Google Shape;300;p48"/>
          <p:cNvSpPr/>
          <p:nvPr/>
        </p:nvSpPr>
        <p:spPr>
          <a:xfrm>
            <a:off x="0" y="0"/>
            <a:ext cx="9144000" cy="636905"/>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01" name="Google Shape;301;p48"/>
          <p:cNvSpPr txBox="1"/>
          <p:nvPr/>
        </p:nvSpPr>
        <p:spPr>
          <a:xfrm>
            <a:off x="507300" y="14350"/>
            <a:ext cx="29217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endParaRPr sz="3000" b="1" i="0" u="none" strike="noStrike" cap="none">
              <a:solidFill>
                <a:srgbClr val="FFFFFF"/>
              </a:solidFill>
              <a:latin typeface="Calibri"/>
              <a:ea typeface="Calibri"/>
              <a:cs typeface="Calibri"/>
              <a:sym typeface="Calibri"/>
            </a:endParaRPr>
          </a:p>
        </p:txBody>
      </p:sp>
      <p:sp>
        <p:nvSpPr>
          <p:cNvPr id="302" name="Google Shape;302;p48"/>
          <p:cNvSpPr txBox="1"/>
          <p:nvPr/>
        </p:nvSpPr>
        <p:spPr>
          <a:xfrm>
            <a:off x="583500" y="1103050"/>
            <a:ext cx="8014500" cy="25650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303" name="Google Shape;303;p48"/>
          <p:cNvSpPr txBox="1"/>
          <p:nvPr/>
        </p:nvSpPr>
        <p:spPr>
          <a:xfrm>
            <a:off x="2247075" y="4038875"/>
            <a:ext cx="4602000" cy="2430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en" sz="2200" b="1" i="0" u="none" strike="noStrike" cap="none">
                <a:solidFill>
                  <a:srgbClr val="4C1130"/>
                </a:solidFill>
                <a:latin typeface="Arial"/>
                <a:ea typeface="Arial"/>
                <a:cs typeface="Arial"/>
                <a:sym typeface="Arial"/>
              </a:rPr>
              <a:t>try and Catch Block: Example</a:t>
            </a:r>
            <a:endParaRPr sz="2200" b="1" i="0" u="none" strike="noStrike" cap="none">
              <a:solidFill>
                <a:srgbClr val="4C1130"/>
              </a:solidFill>
              <a:latin typeface="Arial"/>
              <a:ea typeface="Arial"/>
              <a:cs typeface="Arial"/>
              <a:sym typeface="Arial"/>
            </a:endParaRPr>
          </a:p>
        </p:txBody>
      </p:sp>
      <p:sp>
        <p:nvSpPr>
          <p:cNvPr id="304" name="Google Shape;304;p48"/>
          <p:cNvSpPr txBox="1"/>
          <p:nvPr/>
        </p:nvSpPr>
        <p:spPr>
          <a:xfrm>
            <a:off x="507300" y="14350"/>
            <a:ext cx="29217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1" i="0" u="none" strike="noStrike" cap="none">
                <a:solidFill>
                  <a:srgbClr val="FFFFFF"/>
                </a:solidFill>
                <a:latin typeface="Calibri"/>
                <a:ea typeface="Calibri"/>
                <a:cs typeface="Calibri"/>
                <a:sym typeface="Calibri"/>
              </a:rPr>
              <a:t>Exceptions</a:t>
            </a:r>
            <a:endParaRPr sz="3000" b="1" i="0" u="none" strike="noStrike" cap="none">
              <a:solidFill>
                <a:srgbClr val="FFFFFF"/>
              </a:solidFill>
              <a:latin typeface="Calibri"/>
              <a:ea typeface="Calibri"/>
              <a:cs typeface="Calibri"/>
              <a:sym typeface="Calibri"/>
            </a:endParaRPr>
          </a:p>
        </p:txBody>
      </p:sp>
      <p:pic>
        <p:nvPicPr>
          <p:cNvPr id="305" name="Google Shape;305;p48"/>
          <p:cNvPicPr preferRelativeResize="0"/>
          <p:nvPr/>
        </p:nvPicPr>
        <p:blipFill rotWithShape="1">
          <a:blip r:embed="rId3">
            <a:alphaModFix/>
          </a:blip>
          <a:srcRect l="15318" t="33648" r="48898" b="37987"/>
          <a:stretch/>
        </p:blipFill>
        <p:spPr>
          <a:xfrm>
            <a:off x="2193750" y="1879750"/>
            <a:ext cx="4601999" cy="2050892"/>
          </a:xfrm>
          <a:prstGeom prst="rect">
            <a:avLst/>
          </a:prstGeom>
          <a:noFill/>
          <a:ln w="38100" cap="flat" cmpd="sng">
            <a:solidFill>
              <a:srgbClr val="0000FF"/>
            </a:solidFill>
            <a:prstDash val="solid"/>
            <a:round/>
            <a:headEnd type="none" w="sm" len="sm"/>
            <a:tailEnd type="none" w="sm" len="sm"/>
          </a:ln>
        </p:spPr>
      </p:pic>
    </p:spTree>
    <p:extLst>
      <p:ext uri="{BB962C8B-B14F-4D97-AF65-F5344CB8AC3E}">
        <p14:creationId xmlns:p14="http://schemas.microsoft.com/office/powerpoint/2010/main" val="105593780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09"/>
        <p:cNvGrpSpPr/>
        <p:nvPr/>
      </p:nvGrpSpPr>
      <p:grpSpPr>
        <a:xfrm>
          <a:off x="0" y="0"/>
          <a:ext cx="0" cy="0"/>
          <a:chOff x="0" y="0"/>
          <a:chExt cx="0" cy="0"/>
        </a:xfrm>
      </p:grpSpPr>
      <p:sp>
        <p:nvSpPr>
          <p:cNvPr id="310" name="Google Shape;310;p49"/>
          <p:cNvSpPr/>
          <p:nvPr/>
        </p:nvSpPr>
        <p:spPr>
          <a:xfrm>
            <a:off x="7611909" y="303609"/>
            <a:ext cx="909900" cy="243000"/>
          </a:xfrm>
          <a:prstGeom prst="rect">
            <a:avLst/>
          </a:pr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11" name="Google Shape;311;p49"/>
          <p:cNvSpPr/>
          <p:nvPr/>
        </p:nvSpPr>
        <p:spPr>
          <a:xfrm>
            <a:off x="0" y="0"/>
            <a:ext cx="9144000" cy="636905"/>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12" name="Google Shape;312;p49"/>
          <p:cNvSpPr txBox="1"/>
          <p:nvPr/>
        </p:nvSpPr>
        <p:spPr>
          <a:xfrm>
            <a:off x="507300" y="14350"/>
            <a:ext cx="29217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endParaRPr sz="3000" b="1" i="0" u="none" strike="noStrike" cap="none">
              <a:solidFill>
                <a:srgbClr val="FFFFFF"/>
              </a:solidFill>
              <a:latin typeface="Calibri"/>
              <a:ea typeface="Calibri"/>
              <a:cs typeface="Calibri"/>
              <a:sym typeface="Calibri"/>
            </a:endParaRPr>
          </a:p>
        </p:txBody>
      </p:sp>
      <p:sp>
        <p:nvSpPr>
          <p:cNvPr id="313" name="Google Shape;313;p49"/>
          <p:cNvSpPr txBox="1"/>
          <p:nvPr/>
        </p:nvSpPr>
        <p:spPr>
          <a:xfrm>
            <a:off x="583500" y="1103050"/>
            <a:ext cx="8014500" cy="2565000"/>
          </a:xfrm>
          <a:prstGeom prst="rect">
            <a:avLst/>
          </a:prstGeom>
          <a:noFill/>
          <a:ln>
            <a:noFill/>
          </a:ln>
        </p:spPr>
        <p:txBody>
          <a:bodyPr spcFirstLastPara="1" wrap="square" lIns="91425" tIns="91425" rIns="91425" bIns="91425" anchor="t" anchorCtr="0">
            <a:noAutofit/>
          </a:bodyPr>
          <a:lstStyle/>
          <a:p>
            <a:pPr marL="457200" marR="0" lvl="0" indent="-381000" algn="l" rtl="0">
              <a:lnSpc>
                <a:spcPct val="115000"/>
              </a:lnSpc>
              <a:spcBef>
                <a:spcPts val="0"/>
              </a:spcBef>
              <a:spcAft>
                <a:spcPts val="0"/>
              </a:spcAft>
              <a:buClr>
                <a:schemeClr val="dk1"/>
              </a:buClr>
              <a:buSzPts val="2400"/>
              <a:buFont typeface="Calibri"/>
              <a:buChar char="●"/>
            </a:pPr>
            <a:r>
              <a:rPr lang="en" sz="2400" b="0" i="0" u="none" strike="noStrike" cap="none">
                <a:solidFill>
                  <a:schemeClr val="dk1"/>
                </a:solidFill>
                <a:latin typeface="Calibri"/>
                <a:ea typeface="Calibri"/>
                <a:cs typeface="Calibri"/>
                <a:sym typeface="Calibri"/>
              </a:rPr>
              <a:t>The </a:t>
            </a:r>
            <a:r>
              <a:rPr lang="en" sz="1900" b="1" i="0" u="none" strike="noStrike" cap="none">
                <a:solidFill>
                  <a:schemeClr val="dk1"/>
                </a:solidFill>
                <a:latin typeface="Courier New"/>
                <a:ea typeface="Courier New"/>
                <a:cs typeface="Courier New"/>
                <a:sym typeface="Courier New"/>
              </a:rPr>
              <a:t>try</a:t>
            </a:r>
            <a:r>
              <a:rPr lang="en" sz="2400" b="0" i="0" u="none" strike="noStrike" cap="none">
                <a:solidFill>
                  <a:schemeClr val="dk1"/>
                </a:solidFill>
                <a:latin typeface="Calibri"/>
                <a:ea typeface="Calibri"/>
                <a:cs typeface="Calibri"/>
                <a:sym typeface="Calibri"/>
              </a:rPr>
              <a:t> block contains the code where exceptions may arise. Like here, 67 is being divided by 0 which will result in an exception named </a:t>
            </a:r>
            <a:r>
              <a:rPr lang="en" sz="1900" b="1" i="0" u="none" strike="noStrike" cap="none">
                <a:solidFill>
                  <a:schemeClr val="dk1"/>
                </a:solidFill>
                <a:latin typeface="Courier New"/>
                <a:ea typeface="Courier New"/>
                <a:cs typeface="Courier New"/>
                <a:sym typeface="Courier New"/>
              </a:rPr>
              <a:t>Java.lang.ArithmeticException</a:t>
            </a:r>
            <a:r>
              <a:rPr lang="en" sz="2400" b="0" i="0" u="none" strike="noStrike" cap="none">
                <a:solidFill>
                  <a:schemeClr val="dk1"/>
                </a:solidFill>
                <a:latin typeface="Calibri"/>
                <a:ea typeface="Calibri"/>
                <a:cs typeface="Calibri"/>
                <a:sym typeface="Calibri"/>
              </a:rPr>
              <a:t>.</a:t>
            </a: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a:p>
            <a:pPr marL="457200" marR="0" lvl="0" indent="-381000" algn="l" rtl="0">
              <a:lnSpc>
                <a:spcPct val="115000"/>
              </a:lnSpc>
              <a:spcBef>
                <a:spcPts val="0"/>
              </a:spcBef>
              <a:spcAft>
                <a:spcPts val="0"/>
              </a:spcAft>
              <a:buClr>
                <a:schemeClr val="dk1"/>
              </a:buClr>
              <a:buSzPts val="2400"/>
              <a:buFont typeface="Calibri"/>
              <a:buChar char="●"/>
            </a:pPr>
            <a:r>
              <a:rPr lang="en" sz="2400" b="0" i="0" u="none" strike="noStrike" cap="none">
                <a:solidFill>
                  <a:schemeClr val="dk1"/>
                </a:solidFill>
                <a:latin typeface="Calibri"/>
                <a:ea typeface="Calibri"/>
                <a:cs typeface="Calibri"/>
                <a:sym typeface="Calibri"/>
              </a:rPr>
              <a:t>So, when the code gets executed this exception pops up but instead of stopping the execution of the remaining code, this exception gets caught in the </a:t>
            </a:r>
            <a:r>
              <a:rPr lang="en" sz="1900" b="1" i="0" u="none" strike="noStrike" cap="none">
                <a:solidFill>
                  <a:schemeClr val="dk1"/>
                </a:solidFill>
                <a:latin typeface="Courier New"/>
                <a:ea typeface="Courier New"/>
                <a:cs typeface="Courier New"/>
                <a:sym typeface="Courier New"/>
              </a:rPr>
              <a:t>catch</a:t>
            </a:r>
            <a:r>
              <a:rPr lang="en" sz="2400" b="0" i="0" u="none" strike="noStrike" cap="none">
                <a:solidFill>
                  <a:schemeClr val="dk1"/>
                </a:solidFill>
                <a:latin typeface="Calibri"/>
                <a:ea typeface="Calibri"/>
                <a:cs typeface="Calibri"/>
                <a:sym typeface="Calibri"/>
              </a:rPr>
              <a:t> block and is trapped in </a:t>
            </a:r>
            <a:r>
              <a:rPr lang="en" sz="1900" b="1" i="0" u="none" strike="noStrike" cap="none">
                <a:solidFill>
                  <a:schemeClr val="dk1"/>
                </a:solidFill>
                <a:latin typeface="Courier New"/>
                <a:ea typeface="Courier New"/>
                <a:cs typeface="Courier New"/>
                <a:sym typeface="Courier New"/>
              </a:rPr>
              <a:t>e</a:t>
            </a:r>
            <a:r>
              <a:rPr lang="en" sz="2400" b="0" i="0" u="none" strike="noStrike" cap="none">
                <a:solidFill>
                  <a:schemeClr val="dk1"/>
                </a:solidFill>
                <a:latin typeface="Calibri"/>
                <a:ea typeface="Calibri"/>
                <a:cs typeface="Calibri"/>
                <a:sym typeface="Calibri"/>
              </a:rPr>
              <a:t>.</a:t>
            </a: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314" name="Google Shape;314;p49"/>
          <p:cNvSpPr txBox="1"/>
          <p:nvPr/>
        </p:nvSpPr>
        <p:spPr>
          <a:xfrm>
            <a:off x="507300" y="14350"/>
            <a:ext cx="29217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1" i="0" u="none" strike="noStrike" cap="none">
                <a:solidFill>
                  <a:srgbClr val="FFFFFF"/>
                </a:solidFill>
                <a:latin typeface="Calibri"/>
                <a:ea typeface="Calibri"/>
                <a:cs typeface="Calibri"/>
                <a:sym typeface="Calibri"/>
              </a:rPr>
              <a:t>Exceptions</a:t>
            </a:r>
            <a:endParaRPr sz="3000" b="1" i="0" u="none" strike="noStrike" cap="none">
              <a:solidFill>
                <a:srgbClr val="FFFFFF"/>
              </a:solidFill>
              <a:latin typeface="Calibri"/>
              <a:ea typeface="Calibri"/>
              <a:cs typeface="Calibri"/>
              <a:sym typeface="Calibri"/>
            </a:endParaRPr>
          </a:p>
        </p:txBody>
      </p:sp>
    </p:spTree>
    <p:extLst>
      <p:ext uri="{BB962C8B-B14F-4D97-AF65-F5344CB8AC3E}">
        <p14:creationId xmlns:p14="http://schemas.microsoft.com/office/powerpoint/2010/main" val="278937246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18"/>
        <p:cNvGrpSpPr/>
        <p:nvPr/>
      </p:nvGrpSpPr>
      <p:grpSpPr>
        <a:xfrm>
          <a:off x="0" y="0"/>
          <a:ext cx="0" cy="0"/>
          <a:chOff x="0" y="0"/>
          <a:chExt cx="0" cy="0"/>
        </a:xfrm>
      </p:grpSpPr>
      <p:sp>
        <p:nvSpPr>
          <p:cNvPr id="319" name="Google Shape;319;p50"/>
          <p:cNvSpPr/>
          <p:nvPr/>
        </p:nvSpPr>
        <p:spPr>
          <a:xfrm>
            <a:off x="7611909" y="303609"/>
            <a:ext cx="909900" cy="243000"/>
          </a:xfrm>
          <a:prstGeom prst="rect">
            <a:avLst/>
          </a:pr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20" name="Google Shape;320;p50"/>
          <p:cNvSpPr/>
          <p:nvPr/>
        </p:nvSpPr>
        <p:spPr>
          <a:xfrm>
            <a:off x="0" y="0"/>
            <a:ext cx="9144000" cy="636905"/>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21" name="Google Shape;321;p50"/>
          <p:cNvSpPr txBox="1"/>
          <p:nvPr/>
        </p:nvSpPr>
        <p:spPr>
          <a:xfrm>
            <a:off x="507300" y="14350"/>
            <a:ext cx="29217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endParaRPr sz="3000" b="1" i="0" u="none" strike="noStrike" cap="none">
              <a:solidFill>
                <a:srgbClr val="FFFFFF"/>
              </a:solidFill>
              <a:latin typeface="Calibri"/>
              <a:ea typeface="Calibri"/>
              <a:cs typeface="Calibri"/>
              <a:sym typeface="Calibri"/>
            </a:endParaRPr>
          </a:p>
        </p:txBody>
      </p:sp>
      <p:sp>
        <p:nvSpPr>
          <p:cNvPr id="322" name="Google Shape;322;p50"/>
          <p:cNvSpPr txBox="1"/>
          <p:nvPr/>
        </p:nvSpPr>
        <p:spPr>
          <a:xfrm>
            <a:off x="583500" y="1103050"/>
            <a:ext cx="8014500" cy="2565000"/>
          </a:xfrm>
          <a:prstGeom prst="rect">
            <a:avLst/>
          </a:prstGeom>
          <a:noFill/>
          <a:ln>
            <a:noFill/>
          </a:ln>
        </p:spPr>
        <p:txBody>
          <a:bodyPr spcFirstLastPara="1" wrap="square" lIns="91425" tIns="91425" rIns="91425" bIns="91425" anchor="t" anchorCtr="0">
            <a:noAutofit/>
          </a:bodyPr>
          <a:lstStyle/>
          <a:p>
            <a:pPr marL="457200" marR="0" lvl="0" indent="-381000" algn="l" rtl="0">
              <a:lnSpc>
                <a:spcPct val="115000"/>
              </a:lnSpc>
              <a:spcBef>
                <a:spcPts val="0"/>
              </a:spcBef>
              <a:spcAft>
                <a:spcPts val="0"/>
              </a:spcAft>
              <a:buClr>
                <a:schemeClr val="dk1"/>
              </a:buClr>
              <a:buSzPts val="2400"/>
              <a:buFont typeface="Calibri"/>
              <a:buChar char="●"/>
            </a:pPr>
            <a:r>
              <a:rPr lang="en" sz="2400" b="0" i="0" u="none" strike="noStrike" cap="none">
                <a:solidFill>
                  <a:schemeClr val="dk1"/>
                </a:solidFill>
                <a:latin typeface="Calibri"/>
                <a:ea typeface="Calibri"/>
                <a:cs typeface="Calibri"/>
                <a:sym typeface="Calibri"/>
              </a:rPr>
              <a:t>The catch block has a print statement which prints the value of </a:t>
            </a:r>
            <a:r>
              <a:rPr lang="en" sz="1900" b="1" i="0" u="none" strike="noStrike" cap="none">
                <a:solidFill>
                  <a:schemeClr val="dk1"/>
                </a:solidFill>
                <a:latin typeface="Courier New"/>
                <a:ea typeface="Courier New"/>
                <a:cs typeface="Courier New"/>
                <a:sym typeface="Courier New"/>
              </a:rPr>
              <a:t>e</a:t>
            </a:r>
            <a:r>
              <a:rPr lang="en" sz="2400" b="0" i="0" u="none" strike="noStrike" cap="none">
                <a:solidFill>
                  <a:schemeClr val="dk1"/>
                </a:solidFill>
                <a:latin typeface="Calibri"/>
                <a:ea typeface="Calibri"/>
                <a:cs typeface="Calibri"/>
                <a:sym typeface="Calibri"/>
              </a:rPr>
              <a:t> and hence the exception gets printed. Then, the rest of the code is executed.</a:t>
            </a:r>
            <a:endParaRPr sz="2400" b="0" i="0" u="none" strike="noStrike" cap="none">
              <a:solidFill>
                <a:schemeClr val="dk1"/>
              </a:solidFill>
              <a:latin typeface="Calibri"/>
              <a:ea typeface="Calibri"/>
              <a:cs typeface="Calibri"/>
              <a:sym typeface="Calibri"/>
            </a:endParaRPr>
          </a:p>
          <a:p>
            <a:pPr marL="457200" marR="0" lvl="0" indent="0" algn="l" rtl="0">
              <a:lnSpc>
                <a:spcPct val="115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a:p>
            <a:pPr marL="457200" marR="0" lvl="0" indent="-381000" algn="l" rtl="0">
              <a:lnSpc>
                <a:spcPct val="115000"/>
              </a:lnSpc>
              <a:spcBef>
                <a:spcPts val="0"/>
              </a:spcBef>
              <a:spcAft>
                <a:spcPts val="0"/>
              </a:spcAft>
              <a:buClr>
                <a:schemeClr val="dk1"/>
              </a:buClr>
              <a:buSzPts val="2400"/>
              <a:buFont typeface="Calibri"/>
              <a:buChar char="●"/>
            </a:pPr>
            <a:r>
              <a:rPr lang="en" sz="2400" b="0" i="0" u="none" strike="noStrike" cap="none">
                <a:solidFill>
                  <a:schemeClr val="dk1"/>
                </a:solidFill>
                <a:latin typeface="Calibri"/>
                <a:ea typeface="Calibri"/>
                <a:cs typeface="Calibri"/>
                <a:sym typeface="Calibri"/>
              </a:rPr>
              <a:t>Instead of printing the actual error name in the </a:t>
            </a:r>
            <a:r>
              <a:rPr lang="en" sz="1900" b="1" i="0" u="none" strike="noStrike" cap="none">
                <a:solidFill>
                  <a:schemeClr val="dk1"/>
                </a:solidFill>
                <a:latin typeface="Courier New"/>
                <a:ea typeface="Courier New"/>
                <a:cs typeface="Courier New"/>
                <a:sym typeface="Courier New"/>
              </a:rPr>
              <a:t>catch</a:t>
            </a:r>
            <a:r>
              <a:rPr lang="en" sz="2400" b="0" i="0" u="none" strike="noStrike" cap="none">
                <a:solidFill>
                  <a:schemeClr val="dk1"/>
                </a:solidFill>
                <a:latin typeface="Calibri"/>
                <a:ea typeface="Calibri"/>
                <a:cs typeface="Calibri"/>
                <a:sym typeface="Calibri"/>
              </a:rPr>
              <a:t> block a user friendly name can also be given to the error and then printed.</a:t>
            </a:r>
            <a:endParaRPr sz="2400" b="0" i="0" u="none" strike="noStrike" cap="none">
              <a:solidFill>
                <a:schemeClr val="dk1"/>
              </a:solidFill>
              <a:latin typeface="Calibri"/>
              <a:ea typeface="Calibri"/>
              <a:cs typeface="Calibri"/>
              <a:sym typeface="Calibri"/>
            </a:endParaRPr>
          </a:p>
          <a:p>
            <a:pPr marL="457200" marR="0" lvl="0" indent="0" algn="l" rtl="0">
              <a:lnSpc>
                <a:spcPct val="115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323" name="Google Shape;323;p50"/>
          <p:cNvSpPr txBox="1"/>
          <p:nvPr/>
        </p:nvSpPr>
        <p:spPr>
          <a:xfrm>
            <a:off x="507300" y="14350"/>
            <a:ext cx="29217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1" i="0" u="none" strike="noStrike" cap="none">
                <a:solidFill>
                  <a:srgbClr val="FFFFFF"/>
                </a:solidFill>
                <a:latin typeface="Calibri"/>
                <a:ea typeface="Calibri"/>
                <a:cs typeface="Calibri"/>
                <a:sym typeface="Calibri"/>
              </a:rPr>
              <a:t>Exceptions</a:t>
            </a:r>
            <a:endParaRPr sz="3000" b="1" i="0" u="none" strike="noStrike" cap="none">
              <a:solidFill>
                <a:srgbClr val="FFFFFF"/>
              </a:solidFill>
              <a:latin typeface="Calibri"/>
              <a:ea typeface="Calibri"/>
              <a:cs typeface="Calibri"/>
              <a:sym typeface="Calibri"/>
            </a:endParaRPr>
          </a:p>
        </p:txBody>
      </p:sp>
      <p:pic>
        <p:nvPicPr>
          <p:cNvPr id="324" name="Google Shape;324;p50"/>
          <p:cNvPicPr preferRelativeResize="0"/>
          <p:nvPr/>
        </p:nvPicPr>
        <p:blipFill rotWithShape="1">
          <a:blip r:embed="rId3">
            <a:alphaModFix/>
          </a:blip>
          <a:srcRect l="20196" t="36378" r="38870" b="54460"/>
          <a:stretch/>
        </p:blipFill>
        <p:spPr>
          <a:xfrm>
            <a:off x="1970625" y="4134201"/>
            <a:ext cx="5061897" cy="636900"/>
          </a:xfrm>
          <a:prstGeom prst="rect">
            <a:avLst/>
          </a:prstGeom>
          <a:noFill/>
          <a:ln w="38100" cap="flat" cmpd="sng">
            <a:solidFill>
              <a:srgbClr val="0000FF"/>
            </a:solidFill>
            <a:prstDash val="solid"/>
            <a:round/>
            <a:headEnd type="none" w="sm" len="sm"/>
            <a:tailEnd type="none" w="sm" len="sm"/>
          </a:ln>
        </p:spPr>
      </p:pic>
    </p:spTree>
    <p:extLst>
      <p:ext uri="{BB962C8B-B14F-4D97-AF65-F5344CB8AC3E}">
        <p14:creationId xmlns:p14="http://schemas.microsoft.com/office/powerpoint/2010/main" val="323195482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28"/>
        <p:cNvGrpSpPr/>
        <p:nvPr/>
      </p:nvGrpSpPr>
      <p:grpSpPr>
        <a:xfrm>
          <a:off x="0" y="0"/>
          <a:ext cx="0" cy="0"/>
          <a:chOff x="0" y="0"/>
          <a:chExt cx="0" cy="0"/>
        </a:xfrm>
      </p:grpSpPr>
      <p:sp>
        <p:nvSpPr>
          <p:cNvPr id="329" name="Google Shape;329;p51"/>
          <p:cNvSpPr/>
          <p:nvPr/>
        </p:nvSpPr>
        <p:spPr>
          <a:xfrm>
            <a:off x="7611909" y="303609"/>
            <a:ext cx="909900" cy="243000"/>
          </a:xfrm>
          <a:prstGeom prst="rect">
            <a:avLst/>
          </a:pr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30" name="Google Shape;330;p51"/>
          <p:cNvSpPr/>
          <p:nvPr/>
        </p:nvSpPr>
        <p:spPr>
          <a:xfrm>
            <a:off x="0" y="0"/>
            <a:ext cx="9144000" cy="636905"/>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31" name="Google Shape;331;p51"/>
          <p:cNvSpPr txBox="1"/>
          <p:nvPr/>
        </p:nvSpPr>
        <p:spPr>
          <a:xfrm>
            <a:off x="507300" y="14350"/>
            <a:ext cx="29217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endParaRPr sz="3000" b="1" i="0" u="none" strike="noStrike" cap="none">
              <a:solidFill>
                <a:srgbClr val="FFFFFF"/>
              </a:solidFill>
              <a:latin typeface="Calibri"/>
              <a:ea typeface="Calibri"/>
              <a:cs typeface="Calibri"/>
              <a:sym typeface="Calibri"/>
            </a:endParaRPr>
          </a:p>
        </p:txBody>
      </p:sp>
      <p:sp>
        <p:nvSpPr>
          <p:cNvPr id="332" name="Google Shape;332;p51"/>
          <p:cNvSpPr txBox="1"/>
          <p:nvPr/>
        </p:nvSpPr>
        <p:spPr>
          <a:xfrm>
            <a:off x="603750" y="1103050"/>
            <a:ext cx="8014500" cy="25650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chemeClr val="dk1"/>
                </a:solidFill>
                <a:latin typeface="Calibri"/>
                <a:ea typeface="Calibri"/>
                <a:cs typeface="Calibri"/>
                <a:sym typeface="Calibri"/>
              </a:rPr>
              <a:t>There are two types of exceptions:</a:t>
            </a: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a:p>
            <a:pPr marL="457200" marR="0" lvl="0" indent="-381000" algn="l" rtl="0">
              <a:lnSpc>
                <a:spcPct val="115000"/>
              </a:lnSpc>
              <a:spcBef>
                <a:spcPts val="0"/>
              </a:spcBef>
              <a:spcAft>
                <a:spcPts val="0"/>
              </a:spcAft>
              <a:buClr>
                <a:schemeClr val="dk1"/>
              </a:buClr>
              <a:buSzPts val="2400"/>
              <a:buFont typeface="Calibri"/>
              <a:buChar char="●"/>
            </a:pPr>
            <a:r>
              <a:rPr lang="en" sz="2400" b="0" i="0" u="none" strike="noStrike" cap="none">
                <a:solidFill>
                  <a:schemeClr val="dk1"/>
                </a:solidFill>
                <a:latin typeface="Calibri"/>
                <a:ea typeface="Calibri"/>
                <a:cs typeface="Calibri"/>
                <a:sym typeface="Calibri"/>
              </a:rPr>
              <a:t>Checked exceptions</a:t>
            </a:r>
            <a:endParaRPr sz="2400" b="0" i="0" u="none" strike="noStrike" cap="none">
              <a:solidFill>
                <a:schemeClr val="dk1"/>
              </a:solidFill>
              <a:latin typeface="Calibri"/>
              <a:ea typeface="Calibri"/>
              <a:cs typeface="Calibri"/>
              <a:sym typeface="Calibri"/>
            </a:endParaRPr>
          </a:p>
          <a:p>
            <a:pPr marL="457200" marR="0" lvl="0" indent="0" algn="l" rtl="0">
              <a:lnSpc>
                <a:spcPct val="115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a:p>
            <a:pPr marL="457200" marR="0" lvl="0" indent="-381000" algn="l" rtl="0">
              <a:lnSpc>
                <a:spcPct val="115000"/>
              </a:lnSpc>
              <a:spcBef>
                <a:spcPts val="0"/>
              </a:spcBef>
              <a:spcAft>
                <a:spcPts val="0"/>
              </a:spcAft>
              <a:buClr>
                <a:schemeClr val="dk1"/>
              </a:buClr>
              <a:buSzPts val="2400"/>
              <a:buFont typeface="Calibri"/>
              <a:buChar char="●"/>
            </a:pPr>
            <a:r>
              <a:rPr lang="en" sz="2400" b="0" i="0" u="none" strike="noStrike" cap="none">
                <a:solidFill>
                  <a:schemeClr val="dk1"/>
                </a:solidFill>
                <a:latin typeface="Calibri"/>
                <a:ea typeface="Calibri"/>
                <a:cs typeface="Calibri"/>
                <a:sym typeface="Calibri"/>
              </a:rPr>
              <a:t>Unchecked exceptions</a:t>
            </a: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p:txBody>
      </p:sp>
      <p:pic>
        <p:nvPicPr>
          <p:cNvPr id="333" name="Google Shape;333;p51"/>
          <p:cNvPicPr preferRelativeResize="0"/>
          <p:nvPr/>
        </p:nvPicPr>
        <p:blipFill rotWithShape="1">
          <a:blip r:embed="rId3">
            <a:alphaModFix/>
          </a:blip>
          <a:srcRect l="50383" t="14096" r="21948" b="57180"/>
          <a:stretch/>
        </p:blipFill>
        <p:spPr>
          <a:xfrm>
            <a:off x="5144875" y="1915700"/>
            <a:ext cx="3016176" cy="1760450"/>
          </a:xfrm>
          <a:prstGeom prst="rect">
            <a:avLst/>
          </a:prstGeom>
          <a:noFill/>
          <a:ln w="38100" cap="flat" cmpd="sng">
            <a:solidFill>
              <a:srgbClr val="000000"/>
            </a:solidFill>
            <a:prstDash val="solid"/>
            <a:round/>
            <a:headEnd type="none" w="sm" len="sm"/>
            <a:tailEnd type="none" w="sm" len="sm"/>
          </a:ln>
        </p:spPr>
      </p:pic>
      <p:sp>
        <p:nvSpPr>
          <p:cNvPr id="334" name="Google Shape;334;p51"/>
          <p:cNvSpPr txBox="1"/>
          <p:nvPr/>
        </p:nvSpPr>
        <p:spPr>
          <a:xfrm>
            <a:off x="4375225" y="3753200"/>
            <a:ext cx="4602000" cy="2430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en" sz="2200" b="1" i="0" u="none" strike="noStrike" cap="none">
                <a:solidFill>
                  <a:srgbClr val="4C1130"/>
                </a:solidFill>
                <a:latin typeface="Arial"/>
                <a:ea typeface="Arial"/>
                <a:cs typeface="Arial"/>
                <a:sym typeface="Arial"/>
              </a:rPr>
              <a:t>Types of Exceptions</a:t>
            </a:r>
            <a:endParaRPr sz="2200" b="1" i="0" u="none" strike="noStrike" cap="none">
              <a:solidFill>
                <a:srgbClr val="4C1130"/>
              </a:solidFill>
              <a:latin typeface="Arial"/>
              <a:ea typeface="Arial"/>
              <a:cs typeface="Arial"/>
              <a:sym typeface="Arial"/>
            </a:endParaRPr>
          </a:p>
        </p:txBody>
      </p:sp>
      <p:sp>
        <p:nvSpPr>
          <p:cNvPr id="335" name="Google Shape;335;p51"/>
          <p:cNvSpPr txBox="1"/>
          <p:nvPr/>
        </p:nvSpPr>
        <p:spPr>
          <a:xfrm>
            <a:off x="507300" y="14350"/>
            <a:ext cx="29217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1" i="0" u="none" strike="noStrike" cap="none">
                <a:solidFill>
                  <a:srgbClr val="FFFFFF"/>
                </a:solidFill>
                <a:latin typeface="Calibri"/>
                <a:ea typeface="Calibri"/>
                <a:cs typeface="Calibri"/>
                <a:sym typeface="Calibri"/>
              </a:rPr>
              <a:t>Exceptions</a:t>
            </a:r>
            <a:endParaRPr sz="3000" b="1" i="0" u="none" strike="noStrike" cap="none">
              <a:solidFill>
                <a:srgbClr val="FFFFFF"/>
              </a:solidFill>
              <a:latin typeface="Calibri"/>
              <a:ea typeface="Calibri"/>
              <a:cs typeface="Calibri"/>
              <a:sym typeface="Calibri"/>
            </a:endParaRPr>
          </a:p>
        </p:txBody>
      </p:sp>
    </p:spTree>
    <p:extLst>
      <p:ext uri="{BB962C8B-B14F-4D97-AF65-F5344CB8AC3E}">
        <p14:creationId xmlns:p14="http://schemas.microsoft.com/office/powerpoint/2010/main" val="23044820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60"/>
        <p:cNvGrpSpPr/>
        <p:nvPr/>
      </p:nvGrpSpPr>
      <p:grpSpPr>
        <a:xfrm>
          <a:off x="0" y="0"/>
          <a:ext cx="0" cy="0"/>
          <a:chOff x="0" y="0"/>
          <a:chExt cx="0" cy="0"/>
        </a:xfrm>
      </p:grpSpPr>
      <p:sp>
        <p:nvSpPr>
          <p:cNvPr id="161" name="Google Shape;161;p33"/>
          <p:cNvSpPr txBox="1"/>
          <p:nvPr/>
        </p:nvSpPr>
        <p:spPr>
          <a:xfrm>
            <a:off x="583500" y="1103050"/>
            <a:ext cx="8014500" cy="25650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chemeClr val="dk1"/>
                </a:solidFill>
                <a:latin typeface="Calibri"/>
                <a:ea typeface="Calibri"/>
                <a:cs typeface="Calibri"/>
                <a:sym typeface="Calibri"/>
              </a:rPr>
              <a:t>Let us start with some inbuilt functions in Java which proves very helpful in performing various tasks.</a:t>
            </a: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chemeClr val="dk1"/>
                </a:solidFill>
                <a:latin typeface="Calibri"/>
                <a:ea typeface="Calibri"/>
                <a:cs typeface="Calibri"/>
                <a:sym typeface="Calibri"/>
              </a:rPr>
              <a:t>For eg: </a:t>
            </a:r>
            <a:r>
              <a:rPr lang="en" sz="1900" b="1" i="0" u="none" strike="noStrike" cap="none">
                <a:solidFill>
                  <a:schemeClr val="dk1"/>
                </a:solidFill>
                <a:latin typeface="Courier New"/>
                <a:ea typeface="Courier New"/>
                <a:cs typeface="Courier New"/>
                <a:sym typeface="Courier New"/>
              </a:rPr>
              <a:t>String name = “John”;</a:t>
            </a:r>
            <a:endParaRPr sz="1900" b="1" i="0" u="none" strike="noStrike" cap="none">
              <a:solidFill>
                <a:schemeClr val="dk1"/>
              </a:solidFill>
              <a:latin typeface="Courier New"/>
              <a:ea typeface="Courier New"/>
              <a:cs typeface="Courier New"/>
              <a:sym typeface="Courier New"/>
            </a:endParaRPr>
          </a:p>
          <a:p>
            <a:pPr marL="0" marR="0" lvl="0" indent="0" algn="l" rtl="0">
              <a:lnSpc>
                <a:spcPct val="115000"/>
              </a:lnSpc>
              <a:spcBef>
                <a:spcPts val="0"/>
              </a:spcBef>
              <a:spcAft>
                <a:spcPts val="0"/>
              </a:spcAft>
              <a:buClr>
                <a:srgbClr val="000000"/>
              </a:buClr>
              <a:buSzPts val="1900"/>
              <a:buFont typeface="Arial"/>
              <a:buNone/>
            </a:pPr>
            <a:r>
              <a:rPr lang="en" sz="1900" b="1" i="0" u="none" strike="noStrike" cap="none">
                <a:solidFill>
                  <a:schemeClr val="dk1"/>
                </a:solidFill>
                <a:latin typeface="Courier New"/>
                <a:ea typeface="Courier New"/>
                <a:cs typeface="Courier New"/>
                <a:sym typeface="Courier New"/>
              </a:rPr>
              <a:t>int a = name.length();</a:t>
            </a:r>
            <a:endParaRPr sz="1900" b="1" i="0" u="none" strike="noStrike" cap="none">
              <a:solidFill>
                <a:schemeClr val="dk1"/>
              </a:solidFill>
              <a:latin typeface="Courier New"/>
              <a:ea typeface="Courier New"/>
              <a:cs typeface="Courier New"/>
              <a:sym typeface="Courier New"/>
            </a:endParaRPr>
          </a:p>
          <a:p>
            <a:pPr marL="0" marR="0" lvl="0" indent="0" algn="l" rtl="0">
              <a:lnSpc>
                <a:spcPct val="115000"/>
              </a:lnSpc>
              <a:spcBef>
                <a:spcPts val="0"/>
              </a:spcBef>
              <a:spcAft>
                <a:spcPts val="0"/>
              </a:spcAft>
              <a:buClr>
                <a:srgbClr val="000000"/>
              </a:buClr>
              <a:buSzPts val="1900"/>
              <a:buFont typeface="Arial"/>
              <a:buNone/>
            </a:pPr>
            <a:endParaRPr sz="1900" b="1" i="0" u="none" strike="noStrike" cap="none">
              <a:solidFill>
                <a:schemeClr val="dk1"/>
              </a:solidFill>
              <a:latin typeface="Courier New"/>
              <a:ea typeface="Courier New"/>
              <a:cs typeface="Courier New"/>
              <a:sym typeface="Courier New"/>
            </a:endParaRPr>
          </a:p>
          <a:p>
            <a:pPr marL="0" marR="0" lvl="0" indent="0" algn="l" rtl="0">
              <a:lnSpc>
                <a:spcPct val="115000"/>
              </a:lnSpc>
              <a:spcBef>
                <a:spcPts val="0"/>
              </a:spcBef>
              <a:spcAft>
                <a:spcPts val="0"/>
              </a:spcAft>
              <a:buClr>
                <a:srgbClr val="000000"/>
              </a:buClr>
              <a:buSzPts val="1900"/>
              <a:buFont typeface="Arial"/>
              <a:buNone/>
            </a:pPr>
            <a:r>
              <a:rPr lang="en" sz="1900" b="0" i="0" u="none" strike="noStrike" cap="none">
                <a:solidFill>
                  <a:schemeClr val="dk1"/>
                </a:solidFill>
                <a:latin typeface="Courier New"/>
                <a:ea typeface="Courier New"/>
                <a:cs typeface="Courier New"/>
                <a:sym typeface="Courier New"/>
              </a:rPr>
              <a:t>// length() is an inbuilt function which has some code</a:t>
            </a:r>
            <a:endParaRPr sz="1900" b="0" i="0" u="none" strike="noStrike" cap="none">
              <a:solidFill>
                <a:schemeClr val="dk1"/>
              </a:solidFill>
              <a:latin typeface="Courier New"/>
              <a:ea typeface="Courier New"/>
              <a:cs typeface="Courier New"/>
              <a:sym typeface="Courier New"/>
            </a:endParaRPr>
          </a:p>
          <a:p>
            <a:pPr marL="0" marR="0" lvl="0" indent="0" algn="l" rtl="0">
              <a:lnSpc>
                <a:spcPct val="115000"/>
              </a:lnSpc>
              <a:spcBef>
                <a:spcPts val="0"/>
              </a:spcBef>
              <a:spcAft>
                <a:spcPts val="0"/>
              </a:spcAft>
              <a:buClr>
                <a:srgbClr val="000000"/>
              </a:buClr>
              <a:buSzPts val="1900"/>
              <a:buFont typeface="Arial"/>
              <a:buNone/>
            </a:pPr>
            <a:r>
              <a:rPr lang="en" sz="1900" b="0" i="0" u="none" strike="noStrike" cap="none">
                <a:solidFill>
                  <a:schemeClr val="dk1"/>
                </a:solidFill>
                <a:latin typeface="Courier New"/>
                <a:ea typeface="Courier New"/>
                <a:cs typeface="Courier New"/>
                <a:sym typeface="Courier New"/>
              </a:rPr>
              <a:t>// wrapped inside it internally which calculates the</a:t>
            </a:r>
            <a:endParaRPr sz="1900" b="0" i="0" u="none" strike="noStrike" cap="none">
              <a:solidFill>
                <a:schemeClr val="dk1"/>
              </a:solidFill>
              <a:latin typeface="Courier New"/>
              <a:ea typeface="Courier New"/>
              <a:cs typeface="Courier New"/>
              <a:sym typeface="Courier New"/>
            </a:endParaRPr>
          </a:p>
          <a:p>
            <a:pPr marL="0" marR="0" lvl="0" indent="0" algn="l" rtl="0">
              <a:lnSpc>
                <a:spcPct val="115000"/>
              </a:lnSpc>
              <a:spcBef>
                <a:spcPts val="0"/>
              </a:spcBef>
              <a:spcAft>
                <a:spcPts val="0"/>
              </a:spcAft>
              <a:buClr>
                <a:srgbClr val="000000"/>
              </a:buClr>
              <a:buSzPts val="1900"/>
              <a:buFont typeface="Arial"/>
              <a:buNone/>
            </a:pPr>
            <a:r>
              <a:rPr lang="en" sz="1900" b="0" i="0" u="none" strike="noStrike" cap="none">
                <a:solidFill>
                  <a:schemeClr val="dk1"/>
                </a:solidFill>
                <a:latin typeface="Courier New"/>
                <a:ea typeface="Courier New"/>
                <a:cs typeface="Courier New"/>
                <a:sym typeface="Courier New"/>
              </a:rPr>
              <a:t>// length of the string and returns it. Here, 4 will</a:t>
            </a:r>
            <a:endParaRPr sz="1900" b="0" i="0" u="none" strike="noStrike" cap="none">
              <a:solidFill>
                <a:schemeClr val="dk1"/>
              </a:solidFill>
              <a:latin typeface="Courier New"/>
              <a:ea typeface="Courier New"/>
              <a:cs typeface="Courier New"/>
              <a:sym typeface="Courier New"/>
            </a:endParaRPr>
          </a:p>
          <a:p>
            <a:pPr marL="0" marR="0" lvl="0" indent="0" algn="l" rtl="0">
              <a:lnSpc>
                <a:spcPct val="115000"/>
              </a:lnSpc>
              <a:spcBef>
                <a:spcPts val="0"/>
              </a:spcBef>
              <a:spcAft>
                <a:spcPts val="0"/>
              </a:spcAft>
              <a:buClr>
                <a:srgbClr val="000000"/>
              </a:buClr>
              <a:buSzPts val="1900"/>
              <a:buFont typeface="Arial"/>
              <a:buNone/>
            </a:pPr>
            <a:r>
              <a:rPr lang="en" sz="1900" b="0" i="0" u="none" strike="noStrike" cap="none">
                <a:solidFill>
                  <a:schemeClr val="dk1"/>
                </a:solidFill>
                <a:latin typeface="Courier New"/>
                <a:ea typeface="Courier New"/>
                <a:cs typeface="Courier New"/>
                <a:sym typeface="Courier New"/>
              </a:rPr>
              <a:t>// be returned.</a:t>
            </a:r>
            <a:endParaRPr sz="1900" b="0" i="0" u="none" strike="noStrike" cap="none">
              <a:solidFill>
                <a:schemeClr val="dk1"/>
              </a:solidFill>
              <a:latin typeface="Courier New"/>
              <a:ea typeface="Courier New"/>
              <a:cs typeface="Courier New"/>
              <a:sym typeface="Courier New"/>
            </a:endParaRPr>
          </a:p>
          <a:p>
            <a:pPr marL="0" marR="0" lvl="0" indent="0" algn="l" rtl="0">
              <a:lnSpc>
                <a:spcPct val="115000"/>
              </a:lnSpc>
              <a:spcBef>
                <a:spcPts val="0"/>
              </a:spcBef>
              <a:spcAft>
                <a:spcPts val="0"/>
              </a:spcAft>
              <a:buClr>
                <a:srgbClr val="000000"/>
              </a:buClr>
              <a:buSzPts val="2400"/>
              <a:buFont typeface="Arial"/>
              <a:buNone/>
            </a:pPr>
            <a:br>
              <a:rPr lang="en" sz="2400" b="0" i="0" u="none" strike="noStrike" cap="none">
                <a:solidFill>
                  <a:schemeClr val="dk1"/>
                </a:solidFill>
                <a:latin typeface="Calibri"/>
                <a:ea typeface="Calibri"/>
                <a:cs typeface="Calibri"/>
                <a:sym typeface="Calibri"/>
              </a:rPr>
            </a:b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162" name="Google Shape;162;p33"/>
          <p:cNvSpPr/>
          <p:nvPr/>
        </p:nvSpPr>
        <p:spPr>
          <a:xfrm>
            <a:off x="7611909" y="303609"/>
            <a:ext cx="909900" cy="243000"/>
          </a:xfrm>
          <a:prstGeom prst="rect">
            <a:avLst/>
          </a:pr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63" name="Google Shape;163;p33"/>
          <p:cNvSpPr/>
          <p:nvPr/>
        </p:nvSpPr>
        <p:spPr>
          <a:xfrm>
            <a:off x="0" y="0"/>
            <a:ext cx="9144000" cy="636905"/>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64" name="Google Shape;164;p33"/>
          <p:cNvSpPr txBox="1"/>
          <p:nvPr/>
        </p:nvSpPr>
        <p:spPr>
          <a:xfrm>
            <a:off x="507300" y="14350"/>
            <a:ext cx="29217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endParaRPr sz="3000" b="1" i="0" u="none" strike="noStrike" cap="none">
              <a:solidFill>
                <a:srgbClr val="FFFFFF"/>
              </a:solidFill>
              <a:latin typeface="Calibri"/>
              <a:ea typeface="Calibri"/>
              <a:cs typeface="Calibri"/>
              <a:sym typeface="Calibri"/>
            </a:endParaRPr>
          </a:p>
        </p:txBody>
      </p:sp>
      <p:sp>
        <p:nvSpPr>
          <p:cNvPr id="165" name="Google Shape;165;p33"/>
          <p:cNvSpPr txBox="1"/>
          <p:nvPr/>
        </p:nvSpPr>
        <p:spPr>
          <a:xfrm>
            <a:off x="507300" y="14350"/>
            <a:ext cx="44751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1" i="0" u="none" strike="noStrike" cap="none">
                <a:solidFill>
                  <a:srgbClr val="FFFFFF"/>
                </a:solidFill>
                <a:latin typeface="Calibri"/>
                <a:ea typeface="Calibri"/>
                <a:cs typeface="Calibri"/>
                <a:sym typeface="Calibri"/>
              </a:rPr>
              <a:t>Introduction to Functions</a:t>
            </a:r>
            <a:endParaRPr sz="3000" b="1" i="0" u="none" strike="noStrike" cap="none">
              <a:solidFill>
                <a:srgbClr val="FFFFFF"/>
              </a:solidFill>
              <a:latin typeface="Calibri"/>
              <a:ea typeface="Calibri"/>
              <a:cs typeface="Calibri"/>
              <a:sym typeface="Calibri"/>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39"/>
        <p:cNvGrpSpPr/>
        <p:nvPr/>
      </p:nvGrpSpPr>
      <p:grpSpPr>
        <a:xfrm>
          <a:off x="0" y="0"/>
          <a:ext cx="0" cy="0"/>
          <a:chOff x="0" y="0"/>
          <a:chExt cx="0" cy="0"/>
        </a:xfrm>
      </p:grpSpPr>
      <p:sp>
        <p:nvSpPr>
          <p:cNvPr id="340" name="Google Shape;340;p52"/>
          <p:cNvSpPr/>
          <p:nvPr/>
        </p:nvSpPr>
        <p:spPr>
          <a:xfrm>
            <a:off x="7611909" y="303609"/>
            <a:ext cx="909900" cy="243000"/>
          </a:xfrm>
          <a:prstGeom prst="rect">
            <a:avLst/>
          </a:pr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41" name="Google Shape;341;p52"/>
          <p:cNvSpPr/>
          <p:nvPr/>
        </p:nvSpPr>
        <p:spPr>
          <a:xfrm>
            <a:off x="0" y="0"/>
            <a:ext cx="9144000" cy="636905"/>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42" name="Google Shape;342;p52"/>
          <p:cNvSpPr txBox="1"/>
          <p:nvPr/>
        </p:nvSpPr>
        <p:spPr>
          <a:xfrm>
            <a:off x="507300" y="14350"/>
            <a:ext cx="29217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endParaRPr sz="3000" b="1" i="0" u="none" strike="noStrike" cap="none">
              <a:solidFill>
                <a:srgbClr val="FFFFFF"/>
              </a:solidFill>
              <a:latin typeface="Calibri"/>
              <a:ea typeface="Calibri"/>
              <a:cs typeface="Calibri"/>
              <a:sym typeface="Calibri"/>
            </a:endParaRPr>
          </a:p>
        </p:txBody>
      </p:sp>
      <p:sp>
        <p:nvSpPr>
          <p:cNvPr id="343" name="Google Shape;343;p52"/>
          <p:cNvSpPr txBox="1"/>
          <p:nvPr/>
        </p:nvSpPr>
        <p:spPr>
          <a:xfrm>
            <a:off x="583500" y="1103050"/>
            <a:ext cx="8014500" cy="25650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2400"/>
              <a:buFont typeface="Arial"/>
              <a:buNone/>
            </a:pPr>
            <a:r>
              <a:rPr lang="en" sz="2400" b="1" i="0" u="sng" strike="noStrike" cap="none">
                <a:solidFill>
                  <a:schemeClr val="dk1"/>
                </a:solidFill>
                <a:latin typeface="Calibri"/>
                <a:ea typeface="Calibri"/>
                <a:cs typeface="Calibri"/>
                <a:sym typeface="Calibri"/>
              </a:rPr>
              <a:t>Checked Exceptions</a:t>
            </a:r>
            <a:endParaRPr sz="2400" b="1" i="0" u="sng"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chemeClr val="dk1"/>
                </a:solidFill>
                <a:latin typeface="Calibri"/>
                <a:ea typeface="Calibri"/>
                <a:cs typeface="Calibri"/>
                <a:sym typeface="Calibri"/>
              </a:rPr>
              <a:t>These have to be taken care while writing the program. Since they are checked at the time of compilation, if </a:t>
            </a: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chemeClr val="dk1"/>
                </a:solidFill>
                <a:latin typeface="Calibri"/>
                <a:ea typeface="Calibri"/>
                <a:cs typeface="Calibri"/>
                <a:sym typeface="Calibri"/>
              </a:rPr>
              <a:t>some statement in your code throws some </a:t>
            </a: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chemeClr val="dk1"/>
                </a:solidFill>
                <a:latin typeface="Calibri"/>
                <a:ea typeface="Calibri"/>
                <a:cs typeface="Calibri"/>
                <a:sym typeface="Calibri"/>
              </a:rPr>
              <a:t>checked exception then there must be a </a:t>
            </a: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chemeClr val="dk1"/>
                </a:solidFill>
                <a:latin typeface="Calibri"/>
                <a:ea typeface="Calibri"/>
                <a:cs typeface="Calibri"/>
                <a:sym typeface="Calibri"/>
              </a:rPr>
              <a:t>statement to either handle the exception or you</a:t>
            </a: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chemeClr val="dk1"/>
                </a:solidFill>
                <a:latin typeface="Calibri"/>
                <a:ea typeface="Calibri"/>
                <a:cs typeface="Calibri"/>
                <a:sym typeface="Calibri"/>
              </a:rPr>
              <a:t>must specify the exception using throws keyword.</a:t>
            </a: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344" name="Google Shape;344;p52"/>
          <p:cNvSpPr txBox="1"/>
          <p:nvPr/>
        </p:nvSpPr>
        <p:spPr>
          <a:xfrm>
            <a:off x="507300" y="14350"/>
            <a:ext cx="29217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1" i="0" u="none" strike="noStrike" cap="none">
                <a:solidFill>
                  <a:srgbClr val="FFFFFF"/>
                </a:solidFill>
                <a:latin typeface="Calibri"/>
                <a:ea typeface="Calibri"/>
                <a:cs typeface="Calibri"/>
                <a:sym typeface="Calibri"/>
              </a:rPr>
              <a:t>Exceptions</a:t>
            </a:r>
            <a:endParaRPr sz="3000" b="1" i="0" u="none" strike="noStrike" cap="none">
              <a:solidFill>
                <a:srgbClr val="FFFFFF"/>
              </a:solidFill>
              <a:latin typeface="Calibri"/>
              <a:ea typeface="Calibri"/>
              <a:cs typeface="Calibri"/>
              <a:sym typeface="Calibri"/>
            </a:endParaRPr>
          </a:p>
        </p:txBody>
      </p:sp>
      <p:pic>
        <p:nvPicPr>
          <p:cNvPr id="345" name="Google Shape;345;p52" descr="error in magnifier"/>
          <p:cNvPicPr preferRelativeResize="0"/>
          <p:nvPr/>
        </p:nvPicPr>
        <p:blipFill rotWithShape="1">
          <a:blip r:embed="rId3">
            <a:alphaModFix/>
          </a:blip>
          <a:srcRect/>
          <a:stretch/>
        </p:blipFill>
        <p:spPr>
          <a:xfrm>
            <a:off x="6767850" y="2491175"/>
            <a:ext cx="2078350" cy="1696625"/>
          </a:xfrm>
          <a:prstGeom prst="rect">
            <a:avLst/>
          </a:prstGeom>
          <a:noFill/>
          <a:ln>
            <a:noFill/>
          </a:ln>
        </p:spPr>
      </p:pic>
    </p:spTree>
    <p:extLst>
      <p:ext uri="{BB962C8B-B14F-4D97-AF65-F5344CB8AC3E}">
        <p14:creationId xmlns:p14="http://schemas.microsoft.com/office/powerpoint/2010/main" val="153400942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49"/>
        <p:cNvGrpSpPr/>
        <p:nvPr/>
      </p:nvGrpSpPr>
      <p:grpSpPr>
        <a:xfrm>
          <a:off x="0" y="0"/>
          <a:ext cx="0" cy="0"/>
          <a:chOff x="0" y="0"/>
          <a:chExt cx="0" cy="0"/>
        </a:xfrm>
      </p:grpSpPr>
      <p:sp>
        <p:nvSpPr>
          <p:cNvPr id="350" name="Google Shape;350;p53"/>
          <p:cNvSpPr/>
          <p:nvPr/>
        </p:nvSpPr>
        <p:spPr>
          <a:xfrm>
            <a:off x="7611909" y="303609"/>
            <a:ext cx="909900" cy="243000"/>
          </a:xfrm>
          <a:prstGeom prst="rect">
            <a:avLst/>
          </a:pr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51" name="Google Shape;351;p53"/>
          <p:cNvSpPr/>
          <p:nvPr/>
        </p:nvSpPr>
        <p:spPr>
          <a:xfrm>
            <a:off x="0" y="0"/>
            <a:ext cx="9144000" cy="636905"/>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52" name="Google Shape;352;p53"/>
          <p:cNvSpPr txBox="1"/>
          <p:nvPr/>
        </p:nvSpPr>
        <p:spPr>
          <a:xfrm>
            <a:off x="507300" y="14350"/>
            <a:ext cx="29217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endParaRPr sz="3000" b="1" i="0" u="none" strike="noStrike" cap="none">
              <a:solidFill>
                <a:srgbClr val="FFFFFF"/>
              </a:solidFill>
              <a:latin typeface="Calibri"/>
              <a:ea typeface="Calibri"/>
              <a:cs typeface="Calibri"/>
              <a:sym typeface="Calibri"/>
            </a:endParaRPr>
          </a:p>
        </p:txBody>
      </p:sp>
      <p:sp>
        <p:nvSpPr>
          <p:cNvPr id="353" name="Google Shape;353;p53"/>
          <p:cNvSpPr txBox="1"/>
          <p:nvPr/>
        </p:nvSpPr>
        <p:spPr>
          <a:xfrm>
            <a:off x="583500" y="1103050"/>
            <a:ext cx="8014500" cy="25650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2400"/>
              <a:buFont typeface="Arial"/>
              <a:buNone/>
            </a:pPr>
            <a:r>
              <a:rPr lang="en" sz="2400" b="1" i="0" u="sng" strike="noStrike" cap="none">
                <a:solidFill>
                  <a:schemeClr val="dk1"/>
                </a:solidFill>
                <a:latin typeface="Calibri"/>
                <a:ea typeface="Calibri"/>
                <a:cs typeface="Calibri"/>
                <a:sym typeface="Calibri"/>
              </a:rPr>
              <a:t>Unchecked Exceptions</a:t>
            </a:r>
            <a:endParaRPr sz="2400" b="1" i="0" u="sng"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chemeClr val="dk1"/>
              </a:buClr>
              <a:buSzPts val="1100"/>
              <a:buFont typeface="Arial"/>
              <a:buNone/>
            </a:pPr>
            <a:r>
              <a:rPr lang="en" sz="2400" b="0" i="0" u="none" strike="noStrike" cap="none">
                <a:solidFill>
                  <a:schemeClr val="dk1"/>
                </a:solidFill>
                <a:latin typeface="Calibri"/>
                <a:ea typeface="Calibri"/>
                <a:cs typeface="Calibri"/>
                <a:sym typeface="Calibri"/>
              </a:rPr>
              <a:t>These exceptions are not checked while the </a:t>
            </a: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chemeClr val="dk1"/>
              </a:buClr>
              <a:buSzPts val="1100"/>
              <a:buFont typeface="Arial"/>
              <a:buNone/>
            </a:pPr>
            <a:r>
              <a:rPr lang="en" sz="2400" b="0" i="0" u="none" strike="noStrike" cap="none">
                <a:solidFill>
                  <a:schemeClr val="dk1"/>
                </a:solidFill>
                <a:latin typeface="Calibri"/>
                <a:ea typeface="Calibri"/>
                <a:cs typeface="Calibri"/>
                <a:sym typeface="Calibri"/>
              </a:rPr>
              <a:t>program is being compiled. Hence there will </a:t>
            </a: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chemeClr val="dk1"/>
              </a:buClr>
              <a:buSzPts val="1100"/>
              <a:buFont typeface="Arial"/>
              <a:buNone/>
            </a:pPr>
            <a:r>
              <a:rPr lang="en" sz="2400" b="0" i="0" u="none" strike="noStrike" cap="none">
                <a:solidFill>
                  <a:schemeClr val="dk1"/>
                </a:solidFill>
                <a:latin typeface="Calibri"/>
                <a:ea typeface="Calibri"/>
                <a:cs typeface="Calibri"/>
                <a:sym typeface="Calibri"/>
              </a:rPr>
              <a:t>be no compilation error even if they are not </a:t>
            </a: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chemeClr val="dk1"/>
              </a:buClr>
              <a:buSzPts val="1100"/>
              <a:buFont typeface="Arial"/>
              <a:buNone/>
            </a:pPr>
            <a:r>
              <a:rPr lang="en" sz="2400" b="0" i="0" u="none" strike="noStrike" cap="none">
                <a:solidFill>
                  <a:schemeClr val="dk1"/>
                </a:solidFill>
                <a:latin typeface="Calibri"/>
                <a:ea typeface="Calibri"/>
                <a:cs typeface="Calibri"/>
                <a:sym typeface="Calibri"/>
              </a:rPr>
              <a:t>checked. </a:t>
            </a: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354" name="Google Shape;354;p53"/>
          <p:cNvSpPr txBox="1"/>
          <p:nvPr/>
        </p:nvSpPr>
        <p:spPr>
          <a:xfrm>
            <a:off x="507300" y="14350"/>
            <a:ext cx="29217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1" i="0" u="none" strike="noStrike" cap="none">
                <a:solidFill>
                  <a:srgbClr val="FFFFFF"/>
                </a:solidFill>
                <a:latin typeface="Calibri"/>
                <a:ea typeface="Calibri"/>
                <a:cs typeface="Calibri"/>
                <a:sym typeface="Calibri"/>
              </a:rPr>
              <a:t>Exceptions</a:t>
            </a:r>
            <a:endParaRPr sz="3000" b="1" i="0" u="none" strike="noStrike" cap="none">
              <a:solidFill>
                <a:srgbClr val="FFFFFF"/>
              </a:solidFill>
              <a:latin typeface="Calibri"/>
              <a:ea typeface="Calibri"/>
              <a:cs typeface="Calibri"/>
              <a:sym typeface="Calibri"/>
            </a:endParaRPr>
          </a:p>
        </p:txBody>
      </p:sp>
      <p:pic>
        <p:nvPicPr>
          <p:cNvPr id="355" name="Google Shape;355;p53" descr="Unchecked pink emblem. Vintage. Vector Illustration. Detailed."/>
          <p:cNvPicPr preferRelativeResize="0"/>
          <p:nvPr/>
        </p:nvPicPr>
        <p:blipFill rotWithShape="1">
          <a:blip r:embed="rId3">
            <a:alphaModFix/>
          </a:blip>
          <a:srcRect/>
          <a:stretch/>
        </p:blipFill>
        <p:spPr>
          <a:xfrm>
            <a:off x="6345700" y="1759950"/>
            <a:ext cx="2476500" cy="2667000"/>
          </a:xfrm>
          <a:prstGeom prst="rect">
            <a:avLst/>
          </a:prstGeom>
          <a:noFill/>
          <a:ln>
            <a:noFill/>
          </a:ln>
        </p:spPr>
      </p:pic>
    </p:spTree>
    <p:extLst>
      <p:ext uri="{BB962C8B-B14F-4D97-AF65-F5344CB8AC3E}">
        <p14:creationId xmlns:p14="http://schemas.microsoft.com/office/powerpoint/2010/main" val="117586065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59"/>
        <p:cNvGrpSpPr/>
        <p:nvPr/>
      </p:nvGrpSpPr>
      <p:grpSpPr>
        <a:xfrm>
          <a:off x="0" y="0"/>
          <a:ext cx="0" cy="0"/>
          <a:chOff x="0" y="0"/>
          <a:chExt cx="0" cy="0"/>
        </a:xfrm>
      </p:grpSpPr>
      <p:sp>
        <p:nvSpPr>
          <p:cNvPr id="360" name="Google Shape;360;p54"/>
          <p:cNvSpPr/>
          <p:nvPr/>
        </p:nvSpPr>
        <p:spPr>
          <a:xfrm>
            <a:off x="7611909" y="303609"/>
            <a:ext cx="909900" cy="243000"/>
          </a:xfrm>
          <a:prstGeom prst="rect">
            <a:avLst/>
          </a:pr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61" name="Google Shape;361;p54"/>
          <p:cNvSpPr/>
          <p:nvPr/>
        </p:nvSpPr>
        <p:spPr>
          <a:xfrm>
            <a:off x="0" y="0"/>
            <a:ext cx="9144000" cy="636905"/>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62" name="Google Shape;362;p54"/>
          <p:cNvSpPr txBox="1"/>
          <p:nvPr/>
        </p:nvSpPr>
        <p:spPr>
          <a:xfrm>
            <a:off x="507300" y="14350"/>
            <a:ext cx="29217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endParaRPr sz="3000" b="1" i="0" u="none" strike="noStrike" cap="none">
              <a:solidFill>
                <a:srgbClr val="FFFFFF"/>
              </a:solidFill>
              <a:latin typeface="Calibri"/>
              <a:ea typeface="Calibri"/>
              <a:cs typeface="Calibri"/>
              <a:sym typeface="Calibri"/>
            </a:endParaRPr>
          </a:p>
        </p:txBody>
      </p:sp>
      <p:sp>
        <p:nvSpPr>
          <p:cNvPr id="363" name="Google Shape;363;p54"/>
          <p:cNvSpPr txBox="1"/>
          <p:nvPr/>
        </p:nvSpPr>
        <p:spPr>
          <a:xfrm>
            <a:off x="583500" y="1103050"/>
            <a:ext cx="8014500" cy="25650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chemeClr val="dk1"/>
                </a:solidFill>
                <a:latin typeface="Calibri"/>
                <a:ea typeface="Calibri"/>
                <a:cs typeface="Calibri"/>
                <a:sym typeface="Calibri"/>
              </a:rPr>
              <a:t>A </a:t>
            </a:r>
            <a:r>
              <a:rPr lang="en" sz="2400" b="0" i="0" u="none" strike="noStrike" cap="none">
                <a:solidFill>
                  <a:schemeClr val="dk1"/>
                </a:solidFill>
                <a:highlight>
                  <a:srgbClr val="FFFF00"/>
                </a:highlight>
                <a:latin typeface="Calibri"/>
                <a:ea typeface="Calibri"/>
                <a:cs typeface="Calibri"/>
                <a:sym typeface="Calibri"/>
              </a:rPr>
              <a:t>compile-time error</a:t>
            </a:r>
            <a:r>
              <a:rPr lang="en" sz="2400" b="0" i="0" u="none" strike="noStrike" cap="none">
                <a:solidFill>
                  <a:schemeClr val="dk1"/>
                </a:solidFill>
                <a:latin typeface="Calibri"/>
                <a:ea typeface="Calibri"/>
                <a:cs typeface="Calibri"/>
                <a:sym typeface="Calibri"/>
              </a:rPr>
              <a:t> is any type of error that prevents a java program from compiling, e.g. syntax error, incorrect data-types etc. Checked exceptions cause compile time errors if left unhandled.</a:t>
            </a: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chemeClr val="dk1"/>
                </a:solidFill>
                <a:latin typeface="Calibri"/>
                <a:ea typeface="Calibri"/>
                <a:cs typeface="Calibri"/>
                <a:sym typeface="Calibri"/>
              </a:rPr>
              <a:t> </a:t>
            </a: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chemeClr val="dk1"/>
                </a:solidFill>
                <a:latin typeface="Calibri"/>
                <a:ea typeface="Calibri"/>
                <a:cs typeface="Calibri"/>
                <a:sym typeface="Calibri"/>
              </a:rPr>
              <a:t>A </a:t>
            </a:r>
            <a:r>
              <a:rPr lang="en" sz="2400" b="0" i="0" u="none" strike="noStrike" cap="none">
                <a:solidFill>
                  <a:schemeClr val="dk1"/>
                </a:solidFill>
                <a:highlight>
                  <a:srgbClr val="FFFF00"/>
                </a:highlight>
                <a:latin typeface="Calibri"/>
                <a:ea typeface="Calibri"/>
                <a:cs typeface="Calibri"/>
                <a:sym typeface="Calibri"/>
              </a:rPr>
              <a:t>runtime error</a:t>
            </a:r>
            <a:r>
              <a:rPr lang="en" sz="2400" b="0" i="0" u="none" strike="noStrike" cap="none">
                <a:solidFill>
                  <a:schemeClr val="dk1"/>
                </a:solidFill>
                <a:latin typeface="Calibri"/>
                <a:ea typeface="Calibri"/>
                <a:cs typeface="Calibri"/>
                <a:sym typeface="Calibri"/>
              </a:rPr>
              <a:t> on the other hand arises while the program is running. This could happen due to unexpected user input or an incorrect logic etc.</a:t>
            </a: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chemeClr val="dk1"/>
                </a:solidFill>
                <a:latin typeface="Calibri"/>
                <a:ea typeface="Calibri"/>
                <a:cs typeface="Calibri"/>
                <a:sym typeface="Calibri"/>
              </a:rPr>
              <a:t> </a:t>
            </a: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364" name="Google Shape;364;p54"/>
          <p:cNvSpPr txBox="1"/>
          <p:nvPr/>
        </p:nvSpPr>
        <p:spPr>
          <a:xfrm>
            <a:off x="507300" y="14350"/>
            <a:ext cx="29217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1" i="0" u="none" strike="noStrike" cap="none">
                <a:solidFill>
                  <a:srgbClr val="FFFFFF"/>
                </a:solidFill>
                <a:latin typeface="Calibri"/>
                <a:ea typeface="Calibri"/>
                <a:cs typeface="Calibri"/>
                <a:sym typeface="Calibri"/>
              </a:rPr>
              <a:t>Exceptions</a:t>
            </a:r>
            <a:endParaRPr sz="3000" b="1" i="0" u="none" strike="noStrike" cap="none">
              <a:solidFill>
                <a:srgbClr val="FFFFFF"/>
              </a:solidFill>
              <a:latin typeface="Calibri"/>
              <a:ea typeface="Calibri"/>
              <a:cs typeface="Calibri"/>
              <a:sym typeface="Calibri"/>
            </a:endParaRPr>
          </a:p>
        </p:txBody>
      </p:sp>
    </p:spTree>
    <p:extLst>
      <p:ext uri="{BB962C8B-B14F-4D97-AF65-F5344CB8AC3E}">
        <p14:creationId xmlns:p14="http://schemas.microsoft.com/office/powerpoint/2010/main" val="321316555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68"/>
        <p:cNvGrpSpPr/>
        <p:nvPr/>
      </p:nvGrpSpPr>
      <p:grpSpPr>
        <a:xfrm>
          <a:off x="0" y="0"/>
          <a:ext cx="0" cy="0"/>
          <a:chOff x="0" y="0"/>
          <a:chExt cx="0" cy="0"/>
        </a:xfrm>
      </p:grpSpPr>
      <p:sp>
        <p:nvSpPr>
          <p:cNvPr id="369" name="Google Shape;369;p55"/>
          <p:cNvSpPr txBox="1"/>
          <p:nvPr/>
        </p:nvSpPr>
        <p:spPr>
          <a:xfrm>
            <a:off x="583500" y="1103050"/>
            <a:ext cx="8014500" cy="25650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2400"/>
              <a:buFont typeface="Arial"/>
              <a:buNone/>
            </a:pPr>
            <a:r>
              <a:rPr lang="en" sz="2400" b="1" i="0" u="sng" strike="noStrike" cap="none">
                <a:solidFill>
                  <a:schemeClr val="dk1"/>
                </a:solidFill>
                <a:latin typeface="Calibri"/>
                <a:ea typeface="Calibri"/>
                <a:cs typeface="Calibri"/>
                <a:sym typeface="Calibri"/>
              </a:rPr>
              <a:t>throws Keyword</a:t>
            </a:r>
            <a:endParaRPr sz="2400" b="1" i="0" u="sng"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1" i="0" u="sng"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chemeClr val="dk1"/>
                </a:solidFill>
                <a:latin typeface="Calibri"/>
                <a:ea typeface="Calibri"/>
                <a:cs typeface="Calibri"/>
                <a:sym typeface="Calibri"/>
              </a:rPr>
              <a:t>This keyword is used to declare that an exception </a:t>
            </a: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chemeClr val="dk1"/>
                </a:solidFill>
                <a:latin typeface="Calibri"/>
                <a:ea typeface="Calibri"/>
                <a:cs typeface="Calibri"/>
                <a:sym typeface="Calibri"/>
              </a:rPr>
              <a:t>may arise in the method. Either this or </a:t>
            </a:r>
            <a:r>
              <a:rPr lang="en" sz="1900" b="1" i="0" u="none" strike="noStrike" cap="none">
                <a:solidFill>
                  <a:schemeClr val="dk1"/>
                </a:solidFill>
                <a:latin typeface="Courier New"/>
                <a:ea typeface="Courier New"/>
                <a:cs typeface="Courier New"/>
                <a:sym typeface="Courier New"/>
              </a:rPr>
              <a:t>try </a:t>
            </a:r>
            <a:endParaRPr sz="1900" b="1" i="0" u="none" strike="noStrike" cap="none">
              <a:solidFill>
                <a:schemeClr val="dk1"/>
              </a:solidFill>
              <a:latin typeface="Courier New"/>
              <a:ea typeface="Courier New"/>
              <a:cs typeface="Courier New"/>
              <a:sym typeface="Courier New"/>
            </a:endParaRPr>
          </a:p>
          <a:p>
            <a:pPr marL="0" marR="0" lvl="0" indent="0" algn="l" rtl="0">
              <a:lnSpc>
                <a:spcPct val="115000"/>
              </a:lnSpc>
              <a:spcBef>
                <a:spcPts val="0"/>
              </a:spcBef>
              <a:spcAft>
                <a:spcPts val="0"/>
              </a:spcAft>
              <a:buClr>
                <a:srgbClr val="000000"/>
              </a:buClr>
              <a:buSzPts val="1900"/>
              <a:buFont typeface="Arial"/>
              <a:buNone/>
            </a:pPr>
            <a:r>
              <a:rPr lang="en" sz="1900" b="1" i="0" u="none" strike="noStrike" cap="none">
                <a:solidFill>
                  <a:schemeClr val="dk1"/>
                </a:solidFill>
                <a:latin typeface="Courier New"/>
                <a:ea typeface="Courier New"/>
                <a:cs typeface="Courier New"/>
                <a:sym typeface="Courier New"/>
              </a:rPr>
              <a:t>catch</a:t>
            </a:r>
            <a:r>
              <a:rPr lang="en" sz="2400" b="1" i="0" u="none" strike="noStrike" cap="none">
                <a:solidFill>
                  <a:schemeClr val="dk1"/>
                </a:solidFill>
                <a:latin typeface="Calibri"/>
                <a:ea typeface="Calibri"/>
                <a:cs typeface="Calibri"/>
                <a:sym typeface="Calibri"/>
              </a:rPr>
              <a:t> </a:t>
            </a:r>
            <a:r>
              <a:rPr lang="en" sz="2400" b="0" i="0" u="none" strike="noStrike" cap="none">
                <a:solidFill>
                  <a:schemeClr val="dk1"/>
                </a:solidFill>
                <a:latin typeface="Calibri"/>
                <a:ea typeface="Calibri"/>
                <a:cs typeface="Calibri"/>
                <a:sym typeface="Calibri"/>
              </a:rPr>
              <a:t>must be used whenever there is possibility </a:t>
            </a: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chemeClr val="dk1"/>
                </a:solidFill>
                <a:latin typeface="Calibri"/>
                <a:ea typeface="Calibri"/>
                <a:cs typeface="Calibri"/>
                <a:sym typeface="Calibri"/>
              </a:rPr>
              <a:t>of an exception.</a:t>
            </a: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370" name="Google Shape;370;p55"/>
          <p:cNvSpPr/>
          <p:nvPr/>
        </p:nvSpPr>
        <p:spPr>
          <a:xfrm>
            <a:off x="7611909" y="303609"/>
            <a:ext cx="909900" cy="243000"/>
          </a:xfrm>
          <a:prstGeom prst="rect">
            <a:avLst/>
          </a:pr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71" name="Google Shape;371;p55"/>
          <p:cNvSpPr/>
          <p:nvPr/>
        </p:nvSpPr>
        <p:spPr>
          <a:xfrm>
            <a:off x="0" y="0"/>
            <a:ext cx="9144000" cy="636905"/>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72" name="Google Shape;372;p55"/>
          <p:cNvSpPr txBox="1"/>
          <p:nvPr/>
        </p:nvSpPr>
        <p:spPr>
          <a:xfrm>
            <a:off x="507300" y="14350"/>
            <a:ext cx="29217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endParaRPr sz="3000" b="1" i="0" u="none" strike="noStrike" cap="none">
              <a:solidFill>
                <a:srgbClr val="FFFFFF"/>
              </a:solidFill>
              <a:latin typeface="Calibri"/>
              <a:ea typeface="Calibri"/>
              <a:cs typeface="Calibri"/>
              <a:sym typeface="Calibri"/>
            </a:endParaRPr>
          </a:p>
        </p:txBody>
      </p:sp>
      <p:sp>
        <p:nvSpPr>
          <p:cNvPr id="373" name="Google Shape;373;p55"/>
          <p:cNvSpPr txBox="1"/>
          <p:nvPr/>
        </p:nvSpPr>
        <p:spPr>
          <a:xfrm>
            <a:off x="507300" y="14350"/>
            <a:ext cx="29217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1" i="0" u="none" strike="noStrike" cap="none">
                <a:solidFill>
                  <a:srgbClr val="FFFFFF"/>
                </a:solidFill>
                <a:latin typeface="Calibri"/>
                <a:ea typeface="Calibri"/>
                <a:cs typeface="Calibri"/>
                <a:sym typeface="Calibri"/>
              </a:rPr>
              <a:t>Exceptions</a:t>
            </a:r>
            <a:endParaRPr sz="3000" b="1" i="0" u="none" strike="noStrike" cap="none">
              <a:solidFill>
                <a:srgbClr val="FFFFFF"/>
              </a:solidFill>
              <a:latin typeface="Calibri"/>
              <a:ea typeface="Calibri"/>
              <a:cs typeface="Calibri"/>
              <a:sym typeface="Calibri"/>
            </a:endParaRPr>
          </a:p>
        </p:txBody>
      </p:sp>
      <p:pic>
        <p:nvPicPr>
          <p:cNvPr id="374" name="Google Shape;374;p55" descr="Professional programmer working writing code at his big desk with multiple displays and laptop computer. Flat style color modern vector illustration."/>
          <p:cNvPicPr preferRelativeResize="0"/>
          <p:nvPr/>
        </p:nvPicPr>
        <p:blipFill rotWithShape="1">
          <a:blip r:embed="rId3">
            <a:alphaModFix/>
          </a:blip>
          <a:srcRect/>
          <a:stretch/>
        </p:blipFill>
        <p:spPr>
          <a:xfrm>
            <a:off x="6846000" y="1846700"/>
            <a:ext cx="2188775" cy="2357150"/>
          </a:xfrm>
          <a:prstGeom prst="rect">
            <a:avLst/>
          </a:prstGeom>
          <a:noFill/>
          <a:ln>
            <a:noFill/>
          </a:ln>
        </p:spPr>
      </p:pic>
    </p:spTree>
    <p:extLst>
      <p:ext uri="{BB962C8B-B14F-4D97-AF65-F5344CB8AC3E}">
        <p14:creationId xmlns:p14="http://schemas.microsoft.com/office/powerpoint/2010/main" val="239132777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78"/>
        <p:cNvGrpSpPr/>
        <p:nvPr/>
      </p:nvGrpSpPr>
      <p:grpSpPr>
        <a:xfrm>
          <a:off x="0" y="0"/>
          <a:ext cx="0" cy="0"/>
          <a:chOff x="0" y="0"/>
          <a:chExt cx="0" cy="0"/>
        </a:xfrm>
      </p:grpSpPr>
      <p:sp>
        <p:nvSpPr>
          <p:cNvPr id="379" name="Google Shape;379;p56"/>
          <p:cNvSpPr txBox="1"/>
          <p:nvPr/>
        </p:nvSpPr>
        <p:spPr>
          <a:xfrm>
            <a:off x="583500" y="1103050"/>
            <a:ext cx="8014500" cy="25650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chemeClr val="dk1"/>
                </a:solidFill>
                <a:latin typeface="Calibri"/>
                <a:ea typeface="Calibri"/>
                <a:cs typeface="Calibri"/>
                <a:sym typeface="Calibri"/>
              </a:rPr>
              <a:t>Like, when the file was read, </a:t>
            </a:r>
            <a:r>
              <a:rPr lang="en" sz="1900" b="1" i="0" u="none" strike="noStrike" cap="none">
                <a:solidFill>
                  <a:schemeClr val="dk1"/>
                </a:solidFill>
                <a:latin typeface="Courier New"/>
                <a:ea typeface="Courier New"/>
                <a:cs typeface="Courier New"/>
                <a:sym typeface="Courier New"/>
              </a:rPr>
              <a:t>FileNotFoundException</a:t>
            </a:r>
            <a:r>
              <a:rPr lang="en" sz="2400" b="0" i="0" u="none" strike="noStrike" cap="none">
                <a:solidFill>
                  <a:schemeClr val="dk1"/>
                </a:solidFill>
                <a:latin typeface="Calibri"/>
                <a:ea typeface="Calibri"/>
                <a:cs typeface="Calibri"/>
                <a:sym typeface="Calibri"/>
              </a:rPr>
              <a:t> would have been thrown by the </a:t>
            </a:r>
            <a:r>
              <a:rPr lang="en" sz="1900" b="1" i="0" u="none" strike="noStrike" cap="none">
                <a:solidFill>
                  <a:schemeClr val="dk1"/>
                </a:solidFill>
                <a:latin typeface="Courier New"/>
                <a:ea typeface="Courier New"/>
                <a:cs typeface="Courier New"/>
                <a:sym typeface="Courier New"/>
              </a:rPr>
              <a:t>scan file</a:t>
            </a:r>
            <a:r>
              <a:rPr lang="en" sz="2400" b="0" i="0" u="none" strike="noStrike" cap="none">
                <a:solidFill>
                  <a:schemeClr val="dk1"/>
                </a:solidFill>
                <a:latin typeface="Calibri"/>
                <a:ea typeface="Calibri"/>
                <a:cs typeface="Calibri"/>
                <a:sym typeface="Calibri"/>
              </a:rPr>
              <a:t> statement if </a:t>
            </a: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chemeClr val="dk1"/>
                </a:solidFill>
                <a:latin typeface="Calibri"/>
                <a:ea typeface="Calibri"/>
                <a:cs typeface="Calibri"/>
                <a:sym typeface="Calibri"/>
              </a:rPr>
              <a:t>you would have not declared this error in the </a:t>
            </a: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chemeClr val="dk1"/>
                </a:solidFill>
                <a:latin typeface="Calibri"/>
                <a:ea typeface="Calibri"/>
                <a:cs typeface="Calibri"/>
                <a:sym typeface="Calibri"/>
              </a:rPr>
              <a:t>method definition using </a:t>
            </a:r>
            <a:r>
              <a:rPr lang="en" sz="1900" b="1" i="0" u="none" strike="noStrike" cap="none">
                <a:solidFill>
                  <a:schemeClr val="dk1"/>
                </a:solidFill>
                <a:latin typeface="Courier New"/>
                <a:ea typeface="Courier New"/>
                <a:cs typeface="Courier New"/>
                <a:sym typeface="Courier New"/>
              </a:rPr>
              <a:t>throws</a:t>
            </a:r>
            <a:r>
              <a:rPr lang="en" sz="2400" b="0" i="0" u="none" strike="noStrike" cap="none">
                <a:solidFill>
                  <a:schemeClr val="dk1"/>
                </a:solidFill>
                <a:latin typeface="Calibri"/>
                <a:ea typeface="Calibri"/>
                <a:cs typeface="Calibri"/>
                <a:sym typeface="Calibri"/>
              </a:rPr>
              <a:t> keyword. </a:t>
            </a: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chemeClr val="dk1"/>
              </a:buClr>
              <a:buSzPts val="1100"/>
              <a:buFont typeface="Arial"/>
              <a:buNone/>
            </a:pP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rgbClr val="000000"/>
                </a:solidFill>
                <a:latin typeface="Calibri"/>
                <a:ea typeface="Calibri"/>
                <a:cs typeface="Calibri"/>
                <a:sym typeface="Calibri"/>
              </a:rPr>
              <a:t>So, now you know why you used “</a:t>
            </a:r>
            <a:r>
              <a:rPr lang="en" sz="1900" b="1" i="0" u="none" strike="noStrike" cap="none">
                <a:solidFill>
                  <a:srgbClr val="000000"/>
                </a:solidFill>
                <a:latin typeface="Courier New"/>
                <a:ea typeface="Courier New"/>
                <a:cs typeface="Courier New"/>
                <a:sym typeface="Courier New"/>
              </a:rPr>
              <a:t>throws FileNotFoundException</a:t>
            </a:r>
            <a:r>
              <a:rPr lang="en" sz="2400" b="0" i="0" u="none" strike="noStrike" cap="none">
                <a:solidFill>
                  <a:srgbClr val="000000"/>
                </a:solidFill>
                <a:latin typeface="Calibri"/>
                <a:ea typeface="Calibri"/>
                <a:cs typeface="Calibri"/>
                <a:sym typeface="Calibri"/>
              </a:rPr>
              <a:t>” when you were writing </a:t>
            </a: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rgbClr val="000000"/>
                </a:solidFill>
                <a:latin typeface="Calibri"/>
                <a:ea typeface="Calibri"/>
                <a:cs typeface="Calibri"/>
                <a:sym typeface="Calibri"/>
              </a:rPr>
              <a:t>the code to read text from an external file. </a:t>
            </a: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380" name="Google Shape;380;p56"/>
          <p:cNvSpPr/>
          <p:nvPr/>
        </p:nvSpPr>
        <p:spPr>
          <a:xfrm>
            <a:off x="7611909" y="303609"/>
            <a:ext cx="909900" cy="243000"/>
          </a:xfrm>
          <a:prstGeom prst="rect">
            <a:avLst/>
          </a:pr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81" name="Google Shape;381;p56"/>
          <p:cNvSpPr/>
          <p:nvPr/>
        </p:nvSpPr>
        <p:spPr>
          <a:xfrm>
            <a:off x="0" y="0"/>
            <a:ext cx="9144000" cy="636905"/>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82" name="Google Shape;382;p56"/>
          <p:cNvSpPr txBox="1"/>
          <p:nvPr/>
        </p:nvSpPr>
        <p:spPr>
          <a:xfrm>
            <a:off x="507300" y="14350"/>
            <a:ext cx="29217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endParaRPr sz="3000" b="1" i="0" u="none" strike="noStrike" cap="none">
              <a:solidFill>
                <a:srgbClr val="FFFFFF"/>
              </a:solidFill>
              <a:latin typeface="Calibri"/>
              <a:ea typeface="Calibri"/>
              <a:cs typeface="Calibri"/>
              <a:sym typeface="Calibri"/>
            </a:endParaRPr>
          </a:p>
        </p:txBody>
      </p:sp>
      <p:sp>
        <p:nvSpPr>
          <p:cNvPr id="383" name="Google Shape;383;p56"/>
          <p:cNvSpPr txBox="1"/>
          <p:nvPr/>
        </p:nvSpPr>
        <p:spPr>
          <a:xfrm>
            <a:off x="507300" y="14350"/>
            <a:ext cx="29217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1" i="0" u="none" strike="noStrike" cap="none">
                <a:solidFill>
                  <a:srgbClr val="FFFFFF"/>
                </a:solidFill>
                <a:latin typeface="Calibri"/>
                <a:ea typeface="Calibri"/>
                <a:cs typeface="Calibri"/>
                <a:sym typeface="Calibri"/>
              </a:rPr>
              <a:t>Exceptions</a:t>
            </a:r>
            <a:endParaRPr sz="3000" b="1" i="0" u="none" strike="noStrike" cap="none">
              <a:solidFill>
                <a:srgbClr val="FFFFFF"/>
              </a:solidFill>
              <a:latin typeface="Calibri"/>
              <a:ea typeface="Calibri"/>
              <a:cs typeface="Calibri"/>
              <a:sym typeface="Calibri"/>
            </a:endParaRPr>
          </a:p>
        </p:txBody>
      </p:sp>
      <p:pic>
        <p:nvPicPr>
          <p:cNvPr id="384" name="Google Shape;384;p56" descr="File Error icon"/>
          <p:cNvPicPr preferRelativeResize="0"/>
          <p:nvPr/>
        </p:nvPicPr>
        <p:blipFill rotWithShape="1">
          <a:blip r:embed="rId3">
            <a:alphaModFix/>
          </a:blip>
          <a:srcRect/>
          <a:stretch/>
        </p:blipFill>
        <p:spPr>
          <a:xfrm>
            <a:off x="6857800" y="1797125"/>
            <a:ext cx="2112675" cy="2181350"/>
          </a:xfrm>
          <a:prstGeom prst="rect">
            <a:avLst/>
          </a:prstGeom>
          <a:noFill/>
          <a:ln>
            <a:noFill/>
          </a:ln>
        </p:spPr>
      </p:pic>
    </p:spTree>
    <p:extLst>
      <p:ext uri="{BB962C8B-B14F-4D97-AF65-F5344CB8AC3E}">
        <p14:creationId xmlns:p14="http://schemas.microsoft.com/office/powerpoint/2010/main" val="242732046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88"/>
        <p:cNvGrpSpPr/>
        <p:nvPr/>
      </p:nvGrpSpPr>
      <p:grpSpPr>
        <a:xfrm>
          <a:off x="0" y="0"/>
          <a:ext cx="0" cy="0"/>
          <a:chOff x="0" y="0"/>
          <a:chExt cx="0" cy="0"/>
        </a:xfrm>
      </p:grpSpPr>
      <p:sp>
        <p:nvSpPr>
          <p:cNvPr id="389" name="Google Shape;389;p57"/>
          <p:cNvSpPr/>
          <p:nvPr/>
        </p:nvSpPr>
        <p:spPr>
          <a:xfrm>
            <a:off x="7611909" y="303609"/>
            <a:ext cx="909900" cy="243000"/>
          </a:xfrm>
          <a:prstGeom prst="rect">
            <a:avLst/>
          </a:pr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90" name="Google Shape;390;p57"/>
          <p:cNvSpPr/>
          <p:nvPr/>
        </p:nvSpPr>
        <p:spPr>
          <a:xfrm>
            <a:off x="0" y="0"/>
            <a:ext cx="9144000" cy="636905"/>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91" name="Google Shape;391;p57"/>
          <p:cNvSpPr txBox="1"/>
          <p:nvPr/>
        </p:nvSpPr>
        <p:spPr>
          <a:xfrm>
            <a:off x="507300" y="14350"/>
            <a:ext cx="29217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endParaRPr sz="3000" b="1" i="0" u="none" strike="noStrike" cap="none">
              <a:solidFill>
                <a:srgbClr val="FFFFFF"/>
              </a:solidFill>
              <a:latin typeface="Calibri"/>
              <a:ea typeface="Calibri"/>
              <a:cs typeface="Calibri"/>
              <a:sym typeface="Calibri"/>
            </a:endParaRPr>
          </a:p>
        </p:txBody>
      </p:sp>
      <p:sp>
        <p:nvSpPr>
          <p:cNvPr id="392" name="Google Shape;392;p57"/>
          <p:cNvSpPr txBox="1"/>
          <p:nvPr/>
        </p:nvSpPr>
        <p:spPr>
          <a:xfrm>
            <a:off x="583500" y="1103050"/>
            <a:ext cx="8014500" cy="25650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chemeClr val="dk1"/>
                </a:solidFill>
                <a:latin typeface="Calibri"/>
                <a:ea typeface="Calibri"/>
                <a:cs typeface="Calibri"/>
                <a:sym typeface="Calibri"/>
              </a:rPr>
              <a:t>The </a:t>
            </a:r>
            <a:r>
              <a:rPr lang="en" sz="1900" b="1" i="0" u="none" strike="noStrike" cap="none">
                <a:solidFill>
                  <a:schemeClr val="dk1"/>
                </a:solidFill>
                <a:latin typeface="Courier New"/>
                <a:ea typeface="Courier New"/>
                <a:cs typeface="Courier New"/>
                <a:sym typeface="Courier New"/>
              </a:rPr>
              <a:t>throws</a:t>
            </a:r>
            <a:r>
              <a:rPr lang="en" sz="2400" b="0" i="0" u="none" strike="noStrike" cap="none">
                <a:solidFill>
                  <a:schemeClr val="dk1"/>
                </a:solidFill>
                <a:latin typeface="Calibri"/>
                <a:ea typeface="Calibri"/>
                <a:cs typeface="Calibri"/>
                <a:sym typeface="Calibri"/>
              </a:rPr>
              <a:t> keyword specifies that an exception may arise in the particular method. </a:t>
            </a: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chemeClr val="dk1"/>
              </a:buClr>
              <a:buSzPts val="1100"/>
              <a:buFont typeface="Arial"/>
              <a:buNone/>
            </a:pPr>
            <a:r>
              <a:rPr lang="en" sz="2400" b="0" i="0" u="none" strike="noStrike" cap="none">
                <a:solidFill>
                  <a:schemeClr val="dk1"/>
                </a:solidFill>
                <a:latin typeface="Calibri"/>
                <a:ea typeface="Calibri"/>
                <a:cs typeface="Calibri"/>
                <a:sym typeface="Calibri"/>
              </a:rPr>
              <a:t>It is different from </a:t>
            </a:r>
            <a:r>
              <a:rPr lang="en" sz="1900" b="1" i="0" u="none" strike="noStrike" cap="none">
                <a:solidFill>
                  <a:schemeClr val="dk1"/>
                </a:solidFill>
                <a:latin typeface="Courier New"/>
                <a:ea typeface="Courier New"/>
                <a:cs typeface="Courier New"/>
                <a:sym typeface="Courier New"/>
              </a:rPr>
              <a:t>try</a:t>
            </a:r>
            <a:r>
              <a:rPr lang="en" sz="2400" b="0" i="0" u="none" strike="noStrike" cap="none">
                <a:solidFill>
                  <a:schemeClr val="dk1"/>
                </a:solidFill>
                <a:latin typeface="Calibri"/>
                <a:ea typeface="Calibri"/>
                <a:cs typeface="Calibri"/>
                <a:sym typeface="Calibri"/>
              </a:rPr>
              <a:t> and </a:t>
            </a:r>
            <a:r>
              <a:rPr lang="en" sz="1900" b="1" i="0" u="none" strike="noStrike" cap="none">
                <a:solidFill>
                  <a:schemeClr val="dk1"/>
                </a:solidFill>
                <a:latin typeface="Courier New"/>
                <a:ea typeface="Courier New"/>
                <a:cs typeface="Courier New"/>
                <a:sym typeface="Courier New"/>
              </a:rPr>
              <a:t>catch</a:t>
            </a:r>
            <a:r>
              <a:rPr lang="en" sz="2400" b="0" i="0" u="none" strike="noStrike" cap="none">
                <a:solidFill>
                  <a:schemeClr val="dk1"/>
                </a:solidFill>
                <a:latin typeface="Calibri"/>
                <a:ea typeface="Calibri"/>
                <a:cs typeface="Calibri"/>
                <a:sym typeface="Calibri"/>
              </a:rPr>
              <a:t> in that it has no provision to handle the exception and thus, it can’t catch the error and execute the corresponding action, e.g. displaying a different simplified message to the user.</a:t>
            </a: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chemeClr val="dk1"/>
              </a:buClr>
              <a:buSzPts val="1100"/>
              <a:buFont typeface="Arial"/>
              <a:buNone/>
            </a:pP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393" name="Google Shape;393;p57"/>
          <p:cNvSpPr txBox="1"/>
          <p:nvPr/>
        </p:nvSpPr>
        <p:spPr>
          <a:xfrm>
            <a:off x="507300" y="14350"/>
            <a:ext cx="29217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1" i="0" u="none" strike="noStrike" cap="none">
                <a:solidFill>
                  <a:srgbClr val="FFFFFF"/>
                </a:solidFill>
                <a:latin typeface="Calibri"/>
                <a:ea typeface="Calibri"/>
                <a:cs typeface="Calibri"/>
                <a:sym typeface="Calibri"/>
              </a:rPr>
              <a:t>Exceptions</a:t>
            </a:r>
            <a:endParaRPr sz="3000" b="1" i="0" u="none" strike="noStrike" cap="none">
              <a:solidFill>
                <a:srgbClr val="FFFFFF"/>
              </a:solidFill>
              <a:latin typeface="Calibri"/>
              <a:ea typeface="Calibri"/>
              <a:cs typeface="Calibri"/>
              <a:sym typeface="Calibri"/>
            </a:endParaRPr>
          </a:p>
        </p:txBody>
      </p:sp>
    </p:spTree>
    <p:extLst>
      <p:ext uri="{BB962C8B-B14F-4D97-AF65-F5344CB8AC3E}">
        <p14:creationId xmlns:p14="http://schemas.microsoft.com/office/powerpoint/2010/main" val="313263148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97"/>
        <p:cNvGrpSpPr/>
        <p:nvPr/>
      </p:nvGrpSpPr>
      <p:grpSpPr>
        <a:xfrm>
          <a:off x="0" y="0"/>
          <a:ext cx="0" cy="0"/>
          <a:chOff x="0" y="0"/>
          <a:chExt cx="0" cy="0"/>
        </a:xfrm>
      </p:grpSpPr>
      <p:sp>
        <p:nvSpPr>
          <p:cNvPr id="398" name="Google Shape;398;p58"/>
          <p:cNvSpPr/>
          <p:nvPr/>
        </p:nvSpPr>
        <p:spPr>
          <a:xfrm>
            <a:off x="7611909" y="303609"/>
            <a:ext cx="909900" cy="243000"/>
          </a:xfrm>
          <a:prstGeom prst="rect">
            <a:avLst/>
          </a:pr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99" name="Google Shape;399;p58"/>
          <p:cNvSpPr/>
          <p:nvPr/>
        </p:nvSpPr>
        <p:spPr>
          <a:xfrm>
            <a:off x="0" y="0"/>
            <a:ext cx="9144000" cy="636905"/>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400" name="Google Shape;400;p58"/>
          <p:cNvSpPr txBox="1"/>
          <p:nvPr/>
        </p:nvSpPr>
        <p:spPr>
          <a:xfrm>
            <a:off x="507300" y="14350"/>
            <a:ext cx="29217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endParaRPr sz="3000" b="1" i="0" u="none" strike="noStrike" cap="none">
              <a:solidFill>
                <a:srgbClr val="FFFFFF"/>
              </a:solidFill>
              <a:latin typeface="Calibri"/>
              <a:ea typeface="Calibri"/>
              <a:cs typeface="Calibri"/>
              <a:sym typeface="Calibri"/>
            </a:endParaRPr>
          </a:p>
        </p:txBody>
      </p:sp>
      <p:sp>
        <p:nvSpPr>
          <p:cNvPr id="401" name="Google Shape;401;p58"/>
          <p:cNvSpPr txBox="1"/>
          <p:nvPr/>
        </p:nvSpPr>
        <p:spPr>
          <a:xfrm>
            <a:off x="583500" y="874450"/>
            <a:ext cx="8014500" cy="25650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chemeClr val="dk1"/>
                </a:solidFill>
                <a:latin typeface="Calibri"/>
                <a:ea typeface="Calibri"/>
                <a:cs typeface="Calibri"/>
                <a:sym typeface="Calibri"/>
              </a:rPr>
              <a:t>You already learnt how to read from a file. What if you want to write to file? </a:t>
            </a: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chemeClr val="dk1"/>
                </a:solidFill>
                <a:latin typeface="Calibri"/>
                <a:ea typeface="Calibri"/>
                <a:cs typeface="Calibri"/>
                <a:sym typeface="Calibri"/>
              </a:rPr>
              <a:t>Let’s say your boss asks you to read some data from </a:t>
            </a: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chemeClr val="dk1"/>
                </a:solidFill>
                <a:latin typeface="Calibri"/>
                <a:ea typeface="Calibri"/>
                <a:cs typeface="Calibri"/>
                <a:sym typeface="Calibri"/>
              </a:rPr>
              <a:t>a database, aggregate it and write it on a spreadsheet. </a:t>
            </a: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chemeClr val="dk1"/>
                </a:solidFill>
                <a:latin typeface="Calibri"/>
                <a:ea typeface="Calibri"/>
                <a:cs typeface="Calibri"/>
                <a:sym typeface="Calibri"/>
              </a:rPr>
              <a:t>Now this can be done efficiently using programming language. You’ll need a feature called </a:t>
            </a:r>
            <a:r>
              <a:rPr lang="en" sz="1900" b="1" i="0" u="none" strike="noStrike" cap="none">
                <a:solidFill>
                  <a:schemeClr val="dk1"/>
                </a:solidFill>
                <a:latin typeface="Courier New"/>
                <a:ea typeface="Courier New"/>
                <a:cs typeface="Courier New"/>
                <a:sym typeface="Courier New"/>
              </a:rPr>
              <a:t>FileWriter</a:t>
            </a:r>
            <a:r>
              <a:rPr lang="en" sz="2400" b="0" i="0" u="none" strike="noStrike" cap="none">
                <a:solidFill>
                  <a:schemeClr val="dk1"/>
                </a:solidFill>
                <a:latin typeface="Calibri"/>
                <a:ea typeface="Calibri"/>
                <a:cs typeface="Calibri"/>
                <a:sym typeface="Calibri"/>
              </a:rPr>
              <a:t>. You’ll also need </a:t>
            </a:r>
            <a:r>
              <a:rPr lang="en" sz="1900" b="1" i="0" u="none" strike="noStrike" cap="none">
                <a:solidFill>
                  <a:schemeClr val="dk1"/>
                </a:solidFill>
                <a:latin typeface="Courier New"/>
                <a:ea typeface="Courier New"/>
                <a:cs typeface="Courier New"/>
                <a:sym typeface="Courier New"/>
              </a:rPr>
              <a:t>try </a:t>
            </a:r>
            <a:r>
              <a:rPr lang="en" sz="2400" b="0" i="0" u="none" strike="noStrike" cap="none">
                <a:solidFill>
                  <a:schemeClr val="dk1"/>
                </a:solidFill>
                <a:latin typeface="Calibri"/>
                <a:ea typeface="Calibri"/>
                <a:cs typeface="Calibri"/>
                <a:sym typeface="Calibri"/>
              </a:rPr>
              <a:t>and </a:t>
            </a:r>
            <a:r>
              <a:rPr lang="en" sz="1900" b="1" i="0" u="none" strike="noStrike" cap="none">
                <a:solidFill>
                  <a:schemeClr val="dk1"/>
                </a:solidFill>
                <a:latin typeface="Courier New"/>
                <a:ea typeface="Courier New"/>
                <a:cs typeface="Courier New"/>
                <a:sym typeface="Courier New"/>
              </a:rPr>
              <a:t>catch</a:t>
            </a:r>
            <a:r>
              <a:rPr lang="en" sz="2400" b="0" i="0" u="none" strike="noStrike" cap="none">
                <a:solidFill>
                  <a:schemeClr val="dk1"/>
                </a:solidFill>
                <a:latin typeface="Calibri"/>
                <a:ea typeface="Calibri"/>
                <a:cs typeface="Calibri"/>
                <a:sym typeface="Calibri"/>
              </a:rPr>
              <a:t> to catch exceptions that the code for writing to a file may throw.</a:t>
            </a: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402" name="Google Shape;402;p58"/>
          <p:cNvSpPr txBox="1"/>
          <p:nvPr/>
        </p:nvSpPr>
        <p:spPr>
          <a:xfrm>
            <a:off x="507300" y="14350"/>
            <a:ext cx="29217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1" i="0" u="none" strike="noStrike" cap="none">
                <a:solidFill>
                  <a:srgbClr val="FFFFFF"/>
                </a:solidFill>
                <a:latin typeface="Calibri"/>
                <a:ea typeface="Calibri"/>
                <a:cs typeface="Calibri"/>
                <a:sym typeface="Calibri"/>
              </a:rPr>
              <a:t>Writing to a File</a:t>
            </a:r>
            <a:endParaRPr sz="3000" b="1" i="0" u="none" strike="noStrike" cap="none">
              <a:solidFill>
                <a:srgbClr val="FFFFFF"/>
              </a:solidFill>
              <a:latin typeface="Calibri"/>
              <a:ea typeface="Calibri"/>
              <a:cs typeface="Calibri"/>
              <a:sym typeface="Calibri"/>
            </a:endParaRPr>
          </a:p>
        </p:txBody>
      </p:sp>
      <p:pic>
        <p:nvPicPr>
          <p:cNvPr id="403" name="Google Shape;403;p58" descr="Online Document Vector Icon"/>
          <p:cNvPicPr preferRelativeResize="0"/>
          <p:nvPr/>
        </p:nvPicPr>
        <p:blipFill rotWithShape="1">
          <a:blip r:embed="rId3">
            <a:alphaModFix/>
          </a:blip>
          <a:srcRect/>
          <a:stretch/>
        </p:blipFill>
        <p:spPr>
          <a:xfrm>
            <a:off x="7388212" y="1683753"/>
            <a:ext cx="1662075" cy="1809500"/>
          </a:xfrm>
          <a:prstGeom prst="rect">
            <a:avLst/>
          </a:prstGeom>
          <a:noFill/>
          <a:ln>
            <a:noFill/>
          </a:ln>
        </p:spPr>
      </p:pic>
    </p:spTree>
    <p:extLst>
      <p:ext uri="{BB962C8B-B14F-4D97-AF65-F5344CB8AC3E}">
        <p14:creationId xmlns:p14="http://schemas.microsoft.com/office/powerpoint/2010/main" val="252905237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07"/>
        <p:cNvGrpSpPr/>
        <p:nvPr/>
      </p:nvGrpSpPr>
      <p:grpSpPr>
        <a:xfrm>
          <a:off x="0" y="0"/>
          <a:ext cx="0" cy="0"/>
          <a:chOff x="0" y="0"/>
          <a:chExt cx="0" cy="0"/>
        </a:xfrm>
      </p:grpSpPr>
      <p:sp>
        <p:nvSpPr>
          <p:cNvPr id="408" name="Google Shape;408;p59"/>
          <p:cNvSpPr/>
          <p:nvPr/>
        </p:nvSpPr>
        <p:spPr>
          <a:xfrm>
            <a:off x="7611909" y="303609"/>
            <a:ext cx="909900" cy="243000"/>
          </a:xfrm>
          <a:prstGeom prst="rect">
            <a:avLst/>
          </a:pr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409" name="Google Shape;409;p59"/>
          <p:cNvSpPr/>
          <p:nvPr/>
        </p:nvSpPr>
        <p:spPr>
          <a:xfrm>
            <a:off x="0" y="0"/>
            <a:ext cx="9144000" cy="636905"/>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410" name="Google Shape;410;p59"/>
          <p:cNvSpPr txBox="1"/>
          <p:nvPr/>
        </p:nvSpPr>
        <p:spPr>
          <a:xfrm>
            <a:off x="507300" y="14350"/>
            <a:ext cx="29217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endParaRPr sz="3000" b="1" i="0" u="none" strike="noStrike" cap="none">
              <a:solidFill>
                <a:srgbClr val="FFFFFF"/>
              </a:solidFill>
              <a:latin typeface="Calibri"/>
              <a:ea typeface="Calibri"/>
              <a:cs typeface="Calibri"/>
              <a:sym typeface="Calibri"/>
            </a:endParaRPr>
          </a:p>
        </p:txBody>
      </p:sp>
      <p:sp>
        <p:nvSpPr>
          <p:cNvPr id="411" name="Google Shape;411;p59"/>
          <p:cNvSpPr txBox="1"/>
          <p:nvPr/>
        </p:nvSpPr>
        <p:spPr>
          <a:xfrm>
            <a:off x="583500" y="1103050"/>
            <a:ext cx="8014500" cy="25650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412" name="Google Shape;412;p59"/>
          <p:cNvSpPr txBox="1"/>
          <p:nvPr/>
        </p:nvSpPr>
        <p:spPr>
          <a:xfrm>
            <a:off x="507300" y="14350"/>
            <a:ext cx="29217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endParaRPr sz="3000" b="1" i="0" u="none" strike="noStrike" cap="none">
              <a:solidFill>
                <a:srgbClr val="FFFFFF"/>
              </a:solidFill>
              <a:latin typeface="Calibri"/>
              <a:ea typeface="Calibri"/>
              <a:cs typeface="Calibri"/>
              <a:sym typeface="Calibri"/>
            </a:endParaRPr>
          </a:p>
        </p:txBody>
      </p:sp>
      <p:sp>
        <p:nvSpPr>
          <p:cNvPr id="413" name="Google Shape;413;p59"/>
          <p:cNvSpPr txBox="1"/>
          <p:nvPr/>
        </p:nvSpPr>
        <p:spPr>
          <a:xfrm>
            <a:off x="290100" y="4029425"/>
            <a:ext cx="8192400" cy="3843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000"/>
              <a:buFont typeface="Arial"/>
              <a:buNone/>
            </a:pPr>
            <a:r>
              <a:rPr lang="en" sz="2000" b="1" i="0" u="none" strike="noStrike" cap="none">
                <a:solidFill>
                  <a:srgbClr val="4C1130"/>
                </a:solidFill>
                <a:latin typeface="Arial"/>
                <a:ea typeface="Arial"/>
                <a:cs typeface="Arial"/>
                <a:sym typeface="Arial"/>
              </a:rPr>
              <a:t>Writing to a File</a:t>
            </a:r>
            <a:endParaRPr sz="2000" b="1" i="0" u="none" strike="noStrike" cap="none">
              <a:solidFill>
                <a:srgbClr val="4C1130"/>
              </a:solidFill>
              <a:latin typeface="Arial"/>
              <a:ea typeface="Arial"/>
              <a:cs typeface="Arial"/>
              <a:sym typeface="Arial"/>
            </a:endParaRPr>
          </a:p>
        </p:txBody>
      </p:sp>
      <p:sp>
        <p:nvSpPr>
          <p:cNvPr id="414" name="Google Shape;414;p59"/>
          <p:cNvSpPr txBox="1"/>
          <p:nvPr/>
        </p:nvSpPr>
        <p:spPr>
          <a:xfrm>
            <a:off x="507300" y="14350"/>
            <a:ext cx="29217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1" i="0" u="none" strike="noStrike" cap="none">
                <a:solidFill>
                  <a:srgbClr val="FFFFFF"/>
                </a:solidFill>
                <a:latin typeface="Calibri"/>
                <a:ea typeface="Calibri"/>
                <a:cs typeface="Calibri"/>
                <a:sym typeface="Calibri"/>
              </a:rPr>
              <a:t>Writing to a File</a:t>
            </a:r>
            <a:endParaRPr sz="3000" b="1" i="0" u="none" strike="noStrike" cap="none">
              <a:solidFill>
                <a:srgbClr val="FFFFFF"/>
              </a:solidFill>
              <a:latin typeface="Calibri"/>
              <a:ea typeface="Calibri"/>
              <a:cs typeface="Calibri"/>
              <a:sym typeface="Calibri"/>
            </a:endParaRPr>
          </a:p>
        </p:txBody>
      </p:sp>
      <p:pic>
        <p:nvPicPr>
          <p:cNvPr id="415" name="Google Shape;415;p59"/>
          <p:cNvPicPr preferRelativeResize="0"/>
          <p:nvPr/>
        </p:nvPicPr>
        <p:blipFill rotWithShape="1">
          <a:blip r:embed="rId3">
            <a:alphaModFix/>
          </a:blip>
          <a:srcRect l="13964" t="31313" r="27753" b="31076"/>
          <a:stretch/>
        </p:blipFill>
        <p:spPr>
          <a:xfrm>
            <a:off x="1276575" y="1472925"/>
            <a:ext cx="6550800" cy="2376549"/>
          </a:xfrm>
          <a:prstGeom prst="rect">
            <a:avLst/>
          </a:prstGeom>
          <a:noFill/>
          <a:ln w="38100" cap="flat" cmpd="sng">
            <a:solidFill>
              <a:srgbClr val="0000FF"/>
            </a:solidFill>
            <a:prstDash val="solid"/>
            <a:round/>
            <a:headEnd type="none" w="sm" len="sm"/>
            <a:tailEnd type="none" w="sm" len="sm"/>
          </a:ln>
        </p:spPr>
      </p:pic>
    </p:spTree>
    <p:extLst>
      <p:ext uri="{BB962C8B-B14F-4D97-AF65-F5344CB8AC3E}">
        <p14:creationId xmlns:p14="http://schemas.microsoft.com/office/powerpoint/2010/main" val="65268544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19"/>
        <p:cNvGrpSpPr/>
        <p:nvPr/>
      </p:nvGrpSpPr>
      <p:grpSpPr>
        <a:xfrm>
          <a:off x="0" y="0"/>
          <a:ext cx="0" cy="0"/>
          <a:chOff x="0" y="0"/>
          <a:chExt cx="0" cy="0"/>
        </a:xfrm>
      </p:grpSpPr>
      <p:sp>
        <p:nvSpPr>
          <p:cNvPr id="420" name="Google Shape;420;p60"/>
          <p:cNvSpPr txBox="1"/>
          <p:nvPr/>
        </p:nvSpPr>
        <p:spPr>
          <a:xfrm>
            <a:off x="583500" y="1103050"/>
            <a:ext cx="8014500" cy="2565000"/>
          </a:xfrm>
          <a:prstGeom prst="rect">
            <a:avLst/>
          </a:prstGeom>
          <a:noFill/>
          <a:ln>
            <a:noFill/>
          </a:ln>
        </p:spPr>
        <p:txBody>
          <a:bodyPr spcFirstLastPara="1" wrap="square" lIns="91425" tIns="91425" rIns="91425" bIns="91425" anchor="t" anchorCtr="0">
            <a:noAutofit/>
          </a:bodyPr>
          <a:lstStyle/>
          <a:p>
            <a:pPr marL="457200" marR="0" lvl="0" indent="-381000" algn="l" rtl="0">
              <a:lnSpc>
                <a:spcPct val="115000"/>
              </a:lnSpc>
              <a:spcBef>
                <a:spcPts val="0"/>
              </a:spcBef>
              <a:spcAft>
                <a:spcPts val="0"/>
              </a:spcAft>
              <a:buClr>
                <a:schemeClr val="dk1"/>
              </a:buClr>
              <a:buSzPts val="2400"/>
              <a:buFont typeface="Calibri"/>
              <a:buChar char="●"/>
            </a:pPr>
            <a:r>
              <a:rPr lang="en" sz="1900" b="1" i="0" u="none" strike="noStrike" cap="none">
                <a:solidFill>
                  <a:schemeClr val="dk1"/>
                </a:solidFill>
                <a:latin typeface="Courier New"/>
                <a:ea typeface="Courier New"/>
                <a:cs typeface="Courier New"/>
                <a:sym typeface="Courier New"/>
              </a:rPr>
              <a:t>writer</a:t>
            </a:r>
            <a:r>
              <a:rPr lang="en" sz="2400" b="0" i="0" u="none" strike="noStrike" cap="none">
                <a:solidFill>
                  <a:schemeClr val="dk1"/>
                </a:solidFill>
                <a:latin typeface="Calibri"/>
                <a:ea typeface="Calibri"/>
                <a:cs typeface="Calibri"/>
                <a:sym typeface="Calibri"/>
              </a:rPr>
              <a:t> variable of type </a:t>
            </a:r>
            <a:r>
              <a:rPr lang="en" sz="1900" b="1" i="0" u="none" strike="noStrike" cap="none">
                <a:solidFill>
                  <a:schemeClr val="dk1"/>
                </a:solidFill>
                <a:latin typeface="Courier New"/>
                <a:ea typeface="Courier New"/>
                <a:cs typeface="Courier New"/>
                <a:sym typeface="Courier New"/>
              </a:rPr>
              <a:t>FileWriter</a:t>
            </a:r>
            <a:r>
              <a:rPr lang="en" sz="2400" b="0" i="0" u="none" strike="noStrike" cap="none">
                <a:solidFill>
                  <a:schemeClr val="dk1"/>
                </a:solidFill>
                <a:latin typeface="Calibri"/>
                <a:ea typeface="Calibri"/>
                <a:cs typeface="Calibri"/>
                <a:sym typeface="Calibri"/>
              </a:rPr>
              <a:t>(pre defined class) is used to communicate and write the results in a file.</a:t>
            </a:r>
            <a:endParaRPr sz="2400" b="0" i="0" u="none" strike="noStrike" cap="none">
              <a:solidFill>
                <a:schemeClr val="dk1"/>
              </a:solidFill>
              <a:latin typeface="Calibri"/>
              <a:ea typeface="Calibri"/>
              <a:cs typeface="Calibri"/>
              <a:sym typeface="Calibri"/>
            </a:endParaRPr>
          </a:p>
          <a:p>
            <a:pPr marL="457200" marR="0" lvl="0" indent="0" algn="l" rtl="0">
              <a:lnSpc>
                <a:spcPct val="115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a:p>
            <a:pPr marL="457200" marR="0" lvl="0" indent="-381000" algn="l" rtl="0">
              <a:lnSpc>
                <a:spcPct val="115000"/>
              </a:lnSpc>
              <a:spcBef>
                <a:spcPts val="0"/>
              </a:spcBef>
              <a:spcAft>
                <a:spcPts val="0"/>
              </a:spcAft>
              <a:buClr>
                <a:schemeClr val="dk1"/>
              </a:buClr>
              <a:buSzPts val="2400"/>
              <a:buFont typeface="Calibri"/>
              <a:buChar char="●"/>
            </a:pPr>
            <a:r>
              <a:rPr lang="en" sz="2400" b="0" i="0" u="none" strike="noStrike" cap="none">
                <a:solidFill>
                  <a:schemeClr val="dk1"/>
                </a:solidFill>
                <a:latin typeface="Calibri"/>
                <a:ea typeface="Calibri"/>
                <a:cs typeface="Calibri"/>
                <a:sym typeface="Calibri"/>
              </a:rPr>
              <a:t>You’ll initialize the variable </a:t>
            </a:r>
            <a:r>
              <a:rPr lang="en" sz="1900" b="1" i="0" u="none" strike="noStrike" cap="none">
                <a:solidFill>
                  <a:schemeClr val="dk1"/>
                </a:solidFill>
                <a:latin typeface="Courier New"/>
                <a:ea typeface="Courier New"/>
                <a:cs typeface="Courier New"/>
                <a:sym typeface="Courier New"/>
              </a:rPr>
              <a:t>write</a:t>
            </a:r>
            <a:r>
              <a:rPr lang="en" sz="2400" b="0" i="0" u="none" strike="noStrike" cap="none">
                <a:solidFill>
                  <a:schemeClr val="dk1"/>
                </a:solidFill>
                <a:latin typeface="Calibri"/>
                <a:ea typeface="Calibri"/>
                <a:cs typeface="Calibri"/>
                <a:sym typeface="Calibri"/>
              </a:rPr>
              <a:t> to true to </a:t>
            </a:r>
            <a:endParaRPr sz="2400" b="0" i="0" u="none" strike="noStrike" cap="none">
              <a:solidFill>
                <a:schemeClr val="dk1"/>
              </a:solidFill>
              <a:latin typeface="Calibri"/>
              <a:ea typeface="Calibri"/>
              <a:cs typeface="Calibri"/>
              <a:sym typeface="Calibri"/>
            </a:endParaRPr>
          </a:p>
          <a:p>
            <a:pPr marL="457200" marR="0" lvl="0" indent="0" algn="l" rtl="0">
              <a:lnSpc>
                <a:spcPct val="115000"/>
              </a:lnSpc>
              <a:spcBef>
                <a:spcPts val="0"/>
              </a:spcBef>
              <a:spcAft>
                <a:spcPts val="0"/>
              </a:spcAft>
              <a:buClr>
                <a:srgbClr val="000000"/>
              </a:buClr>
              <a:buSzPts val="2400"/>
              <a:buFont typeface="Arial"/>
              <a:buNone/>
            </a:pPr>
            <a:r>
              <a:rPr lang="en" sz="2400" b="0" i="0" u="none" strike="noStrike" cap="none">
                <a:solidFill>
                  <a:schemeClr val="dk1"/>
                </a:solidFill>
                <a:latin typeface="Calibri"/>
                <a:ea typeface="Calibri"/>
                <a:cs typeface="Calibri"/>
                <a:sym typeface="Calibri"/>
              </a:rPr>
              <a:t>start the writer. </a:t>
            </a:r>
            <a:endParaRPr sz="2400" b="0" i="0" u="none" strike="noStrike" cap="none">
              <a:solidFill>
                <a:schemeClr val="dk1"/>
              </a:solidFill>
              <a:latin typeface="Calibri"/>
              <a:ea typeface="Calibri"/>
              <a:cs typeface="Calibri"/>
              <a:sym typeface="Calibri"/>
            </a:endParaRPr>
          </a:p>
          <a:p>
            <a:pPr marL="457200" marR="0" lvl="0" indent="0" algn="l" rtl="0">
              <a:lnSpc>
                <a:spcPct val="115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a:p>
            <a:pPr marL="457200" marR="0" lvl="0" indent="-381000" algn="l" rtl="0">
              <a:lnSpc>
                <a:spcPct val="115000"/>
              </a:lnSpc>
              <a:spcBef>
                <a:spcPts val="0"/>
              </a:spcBef>
              <a:spcAft>
                <a:spcPts val="0"/>
              </a:spcAft>
              <a:buClr>
                <a:schemeClr val="dk1"/>
              </a:buClr>
              <a:buSzPts val="2400"/>
              <a:buFont typeface="Calibri"/>
              <a:buChar char="●"/>
            </a:pPr>
            <a:r>
              <a:rPr lang="en" sz="2400" b="0" i="0" u="none" strike="noStrike" cap="none">
                <a:solidFill>
                  <a:schemeClr val="dk1"/>
                </a:solidFill>
                <a:latin typeface="Calibri"/>
                <a:ea typeface="Calibri"/>
                <a:cs typeface="Calibri"/>
                <a:sym typeface="Calibri"/>
              </a:rPr>
              <a:t>Path of the file in which you want to write is </a:t>
            </a:r>
            <a:endParaRPr sz="2400" b="0" i="0" u="none" strike="noStrike" cap="none">
              <a:solidFill>
                <a:schemeClr val="dk1"/>
              </a:solidFill>
              <a:latin typeface="Calibri"/>
              <a:ea typeface="Calibri"/>
              <a:cs typeface="Calibri"/>
              <a:sym typeface="Calibri"/>
            </a:endParaRPr>
          </a:p>
          <a:p>
            <a:pPr marL="457200" marR="0" lvl="0" indent="0" algn="l" rtl="0">
              <a:lnSpc>
                <a:spcPct val="115000"/>
              </a:lnSpc>
              <a:spcBef>
                <a:spcPts val="0"/>
              </a:spcBef>
              <a:spcAft>
                <a:spcPts val="0"/>
              </a:spcAft>
              <a:buClr>
                <a:srgbClr val="000000"/>
              </a:buClr>
              <a:buSzPts val="2400"/>
              <a:buFont typeface="Arial"/>
              <a:buNone/>
            </a:pPr>
            <a:r>
              <a:rPr lang="en" sz="2400" b="0" i="0" u="none" strike="noStrike" cap="none">
                <a:solidFill>
                  <a:schemeClr val="dk1"/>
                </a:solidFill>
                <a:latin typeface="Calibri"/>
                <a:ea typeface="Calibri"/>
                <a:cs typeface="Calibri"/>
                <a:sym typeface="Calibri"/>
              </a:rPr>
              <a:t>given in the parentheses of </a:t>
            </a:r>
            <a:r>
              <a:rPr lang="en" sz="1900" b="1" i="0" u="none" strike="noStrike" cap="none">
                <a:solidFill>
                  <a:schemeClr val="dk1"/>
                </a:solidFill>
                <a:latin typeface="Courier New"/>
                <a:ea typeface="Courier New"/>
                <a:cs typeface="Courier New"/>
                <a:sym typeface="Courier New"/>
              </a:rPr>
              <a:t>FileWriter</a:t>
            </a:r>
            <a:r>
              <a:rPr lang="en" sz="2400" b="0" i="0" u="none" strike="noStrike" cap="none">
                <a:solidFill>
                  <a:schemeClr val="dk1"/>
                </a:solidFill>
                <a:latin typeface="Calibri"/>
                <a:ea typeface="Calibri"/>
                <a:cs typeface="Calibri"/>
                <a:sym typeface="Calibri"/>
              </a:rPr>
              <a:t>.</a:t>
            </a:r>
            <a:endParaRPr sz="2400" b="0" i="0" u="none" strike="noStrike" cap="none">
              <a:solidFill>
                <a:schemeClr val="dk1"/>
              </a:solidFill>
              <a:latin typeface="Calibri"/>
              <a:ea typeface="Calibri"/>
              <a:cs typeface="Calibri"/>
              <a:sym typeface="Calibri"/>
            </a:endParaRPr>
          </a:p>
          <a:p>
            <a:pPr marL="45720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421" name="Google Shape;421;p60"/>
          <p:cNvSpPr/>
          <p:nvPr/>
        </p:nvSpPr>
        <p:spPr>
          <a:xfrm>
            <a:off x="7611909" y="303609"/>
            <a:ext cx="909900" cy="243000"/>
          </a:xfrm>
          <a:prstGeom prst="rect">
            <a:avLst/>
          </a:pr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422" name="Google Shape;422;p60"/>
          <p:cNvSpPr/>
          <p:nvPr/>
        </p:nvSpPr>
        <p:spPr>
          <a:xfrm>
            <a:off x="0" y="0"/>
            <a:ext cx="9144000" cy="636905"/>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423" name="Google Shape;423;p60"/>
          <p:cNvSpPr txBox="1"/>
          <p:nvPr/>
        </p:nvSpPr>
        <p:spPr>
          <a:xfrm>
            <a:off x="507300" y="14350"/>
            <a:ext cx="29217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endParaRPr sz="3000" b="1" i="0" u="none" strike="noStrike" cap="none">
              <a:solidFill>
                <a:srgbClr val="FFFFFF"/>
              </a:solidFill>
              <a:latin typeface="Calibri"/>
              <a:ea typeface="Calibri"/>
              <a:cs typeface="Calibri"/>
              <a:sym typeface="Calibri"/>
            </a:endParaRPr>
          </a:p>
        </p:txBody>
      </p:sp>
      <p:sp>
        <p:nvSpPr>
          <p:cNvPr id="424" name="Google Shape;424;p60"/>
          <p:cNvSpPr txBox="1"/>
          <p:nvPr/>
        </p:nvSpPr>
        <p:spPr>
          <a:xfrm>
            <a:off x="507300" y="14350"/>
            <a:ext cx="29217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endParaRPr sz="3000" b="1" i="0" u="none" strike="noStrike" cap="none">
              <a:solidFill>
                <a:srgbClr val="FFFFFF"/>
              </a:solidFill>
              <a:latin typeface="Calibri"/>
              <a:ea typeface="Calibri"/>
              <a:cs typeface="Calibri"/>
              <a:sym typeface="Calibri"/>
            </a:endParaRPr>
          </a:p>
        </p:txBody>
      </p:sp>
      <p:sp>
        <p:nvSpPr>
          <p:cNvPr id="425" name="Google Shape;425;p60"/>
          <p:cNvSpPr txBox="1"/>
          <p:nvPr/>
        </p:nvSpPr>
        <p:spPr>
          <a:xfrm>
            <a:off x="507300" y="14350"/>
            <a:ext cx="29217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1" i="0" u="none" strike="noStrike" cap="none">
                <a:solidFill>
                  <a:srgbClr val="FFFFFF"/>
                </a:solidFill>
                <a:latin typeface="Calibri"/>
                <a:ea typeface="Calibri"/>
                <a:cs typeface="Calibri"/>
                <a:sym typeface="Calibri"/>
              </a:rPr>
              <a:t>Writing to a File</a:t>
            </a:r>
            <a:endParaRPr sz="3000" b="1" i="0" u="none" strike="noStrike" cap="none">
              <a:solidFill>
                <a:srgbClr val="FFFFFF"/>
              </a:solidFill>
              <a:latin typeface="Calibri"/>
              <a:ea typeface="Calibri"/>
              <a:cs typeface="Calibri"/>
              <a:sym typeface="Calibri"/>
            </a:endParaRPr>
          </a:p>
        </p:txBody>
      </p:sp>
      <p:pic>
        <p:nvPicPr>
          <p:cNvPr id="426" name="Google Shape;426;p60" descr="Blogging"/>
          <p:cNvPicPr preferRelativeResize="0"/>
          <p:nvPr/>
        </p:nvPicPr>
        <p:blipFill rotWithShape="1">
          <a:blip r:embed="rId3">
            <a:alphaModFix/>
          </a:blip>
          <a:srcRect/>
          <a:stretch/>
        </p:blipFill>
        <p:spPr>
          <a:xfrm>
            <a:off x="6699025" y="2032600"/>
            <a:ext cx="2124674" cy="2193750"/>
          </a:xfrm>
          <a:prstGeom prst="rect">
            <a:avLst/>
          </a:prstGeom>
          <a:noFill/>
          <a:ln>
            <a:noFill/>
          </a:ln>
        </p:spPr>
      </p:pic>
    </p:spTree>
    <p:extLst>
      <p:ext uri="{BB962C8B-B14F-4D97-AF65-F5344CB8AC3E}">
        <p14:creationId xmlns:p14="http://schemas.microsoft.com/office/powerpoint/2010/main" val="332458282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30"/>
        <p:cNvGrpSpPr/>
        <p:nvPr/>
      </p:nvGrpSpPr>
      <p:grpSpPr>
        <a:xfrm>
          <a:off x="0" y="0"/>
          <a:ext cx="0" cy="0"/>
          <a:chOff x="0" y="0"/>
          <a:chExt cx="0" cy="0"/>
        </a:xfrm>
      </p:grpSpPr>
      <p:sp>
        <p:nvSpPr>
          <p:cNvPr id="431" name="Google Shape;431;p61"/>
          <p:cNvSpPr/>
          <p:nvPr/>
        </p:nvSpPr>
        <p:spPr>
          <a:xfrm>
            <a:off x="7611909" y="303609"/>
            <a:ext cx="909900" cy="243000"/>
          </a:xfrm>
          <a:prstGeom prst="rect">
            <a:avLst/>
          </a:pr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432" name="Google Shape;432;p61"/>
          <p:cNvSpPr/>
          <p:nvPr/>
        </p:nvSpPr>
        <p:spPr>
          <a:xfrm>
            <a:off x="0" y="0"/>
            <a:ext cx="9144000" cy="636905"/>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433" name="Google Shape;433;p61"/>
          <p:cNvSpPr txBox="1"/>
          <p:nvPr/>
        </p:nvSpPr>
        <p:spPr>
          <a:xfrm>
            <a:off x="507300" y="14350"/>
            <a:ext cx="29217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endParaRPr sz="3000" b="1" i="0" u="none" strike="noStrike" cap="none">
              <a:solidFill>
                <a:srgbClr val="FFFFFF"/>
              </a:solidFill>
              <a:latin typeface="Calibri"/>
              <a:ea typeface="Calibri"/>
              <a:cs typeface="Calibri"/>
              <a:sym typeface="Calibri"/>
            </a:endParaRPr>
          </a:p>
        </p:txBody>
      </p:sp>
      <p:sp>
        <p:nvSpPr>
          <p:cNvPr id="434" name="Google Shape;434;p61"/>
          <p:cNvSpPr txBox="1"/>
          <p:nvPr/>
        </p:nvSpPr>
        <p:spPr>
          <a:xfrm>
            <a:off x="507300" y="14350"/>
            <a:ext cx="29217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endParaRPr sz="3000" b="1" i="0" u="none" strike="noStrike" cap="none">
              <a:solidFill>
                <a:srgbClr val="FFFFFF"/>
              </a:solidFill>
              <a:latin typeface="Calibri"/>
              <a:ea typeface="Calibri"/>
              <a:cs typeface="Calibri"/>
              <a:sym typeface="Calibri"/>
            </a:endParaRPr>
          </a:p>
        </p:txBody>
      </p:sp>
      <p:sp>
        <p:nvSpPr>
          <p:cNvPr id="435" name="Google Shape;435;p61"/>
          <p:cNvSpPr txBox="1"/>
          <p:nvPr/>
        </p:nvSpPr>
        <p:spPr>
          <a:xfrm>
            <a:off x="583500" y="722050"/>
            <a:ext cx="8014500" cy="2565000"/>
          </a:xfrm>
          <a:prstGeom prst="rect">
            <a:avLst/>
          </a:prstGeom>
          <a:noFill/>
          <a:ln>
            <a:noFill/>
          </a:ln>
        </p:spPr>
        <p:txBody>
          <a:bodyPr spcFirstLastPara="1" wrap="square" lIns="91425" tIns="91425" rIns="91425" bIns="91425" anchor="t" anchorCtr="0">
            <a:noAutofit/>
          </a:bodyPr>
          <a:lstStyle/>
          <a:p>
            <a:pPr marL="457200" marR="0" lvl="0" indent="0" algn="l" rtl="0">
              <a:lnSpc>
                <a:spcPct val="115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a:p>
            <a:pPr marL="457200" marR="0" lvl="0" indent="-381000" algn="l" rtl="0">
              <a:lnSpc>
                <a:spcPct val="115000"/>
              </a:lnSpc>
              <a:spcBef>
                <a:spcPts val="0"/>
              </a:spcBef>
              <a:spcAft>
                <a:spcPts val="0"/>
              </a:spcAft>
              <a:buClr>
                <a:schemeClr val="dk1"/>
              </a:buClr>
              <a:buSzPts val="2400"/>
              <a:buFont typeface="Calibri"/>
              <a:buChar char="●"/>
            </a:pPr>
            <a:r>
              <a:rPr lang="en" sz="1900" b="1" i="0" u="none" strike="noStrike" cap="none">
                <a:solidFill>
                  <a:schemeClr val="dk1"/>
                </a:solidFill>
                <a:latin typeface="Courier New"/>
                <a:ea typeface="Courier New"/>
                <a:cs typeface="Courier New"/>
                <a:sym typeface="Courier New"/>
              </a:rPr>
              <a:t>nextLine()</a:t>
            </a:r>
            <a:r>
              <a:rPr lang="en" sz="2400" b="0" i="0" u="none" strike="noStrike" cap="none">
                <a:solidFill>
                  <a:schemeClr val="dk1"/>
                </a:solidFill>
                <a:latin typeface="Calibri"/>
                <a:ea typeface="Calibri"/>
                <a:cs typeface="Calibri"/>
                <a:sym typeface="Calibri"/>
              </a:rPr>
              <a:t> method is used to input the line which you need to add. This line is stored in a </a:t>
            </a:r>
            <a:r>
              <a:rPr lang="en" sz="1900" b="1" i="0" u="none" strike="noStrike" cap="none">
                <a:solidFill>
                  <a:schemeClr val="dk1"/>
                </a:solidFill>
                <a:latin typeface="Courier New"/>
                <a:ea typeface="Courier New"/>
                <a:cs typeface="Courier New"/>
                <a:sym typeface="Courier New"/>
              </a:rPr>
              <a:t>String</a:t>
            </a:r>
            <a:r>
              <a:rPr lang="en" sz="2400" b="0" i="0" u="none" strike="noStrike" cap="none">
                <a:solidFill>
                  <a:schemeClr val="dk1"/>
                </a:solidFill>
                <a:latin typeface="Calibri"/>
                <a:ea typeface="Calibri"/>
                <a:cs typeface="Calibri"/>
                <a:sym typeface="Calibri"/>
              </a:rPr>
              <a:t> variable </a:t>
            </a:r>
            <a:r>
              <a:rPr lang="en" sz="1900" b="1" i="0" u="none" strike="noStrike" cap="none">
                <a:solidFill>
                  <a:schemeClr val="dk1"/>
                </a:solidFill>
                <a:latin typeface="Courier New"/>
                <a:ea typeface="Courier New"/>
                <a:cs typeface="Courier New"/>
                <a:sym typeface="Courier New"/>
              </a:rPr>
              <a:t>line</a:t>
            </a:r>
            <a:r>
              <a:rPr lang="en" sz="2400" b="0" i="0" u="none" strike="noStrike" cap="none">
                <a:solidFill>
                  <a:schemeClr val="dk1"/>
                </a:solidFill>
                <a:latin typeface="Calibri"/>
                <a:ea typeface="Calibri"/>
                <a:cs typeface="Calibri"/>
                <a:sym typeface="Calibri"/>
              </a:rPr>
              <a:t>.</a:t>
            </a:r>
            <a:endParaRPr sz="2400" b="0" i="0" u="none" strike="noStrike" cap="none">
              <a:solidFill>
                <a:schemeClr val="dk1"/>
              </a:solidFill>
              <a:latin typeface="Calibri"/>
              <a:ea typeface="Calibri"/>
              <a:cs typeface="Calibri"/>
              <a:sym typeface="Calibri"/>
            </a:endParaRPr>
          </a:p>
          <a:p>
            <a:pPr marL="457200" marR="0" lvl="0" indent="0" algn="l" rtl="0">
              <a:lnSpc>
                <a:spcPct val="115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a:p>
            <a:pPr marL="457200" marR="0" lvl="0" indent="-381000" algn="l" rtl="0">
              <a:lnSpc>
                <a:spcPct val="115000"/>
              </a:lnSpc>
              <a:spcBef>
                <a:spcPts val="0"/>
              </a:spcBef>
              <a:spcAft>
                <a:spcPts val="0"/>
              </a:spcAft>
              <a:buClr>
                <a:schemeClr val="dk1"/>
              </a:buClr>
              <a:buSzPts val="2400"/>
              <a:buFont typeface="Calibri"/>
              <a:buChar char="●"/>
            </a:pPr>
            <a:r>
              <a:rPr lang="en" sz="2400" b="0" i="0" u="none" strike="noStrike" cap="none">
                <a:solidFill>
                  <a:schemeClr val="dk1"/>
                </a:solidFill>
                <a:latin typeface="Calibri"/>
                <a:ea typeface="Calibri"/>
                <a:cs typeface="Calibri"/>
                <a:sym typeface="Calibri"/>
              </a:rPr>
              <a:t>This line is written to the file using </a:t>
            </a:r>
            <a:r>
              <a:rPr lang="en" sz="1900" b="1" i="0" u="none" strike="noStrike" cap="none">
                <a:solidFill>
                  <a:schemeClr val="dk1"/>
                </a:solidFill>
                <a:latin typeface="Courier New"/>
                <a:ea typeface="Courier New"/>
                <a:cs typeface="Courier New"/>
                <a:sym typeface="Courier New"/>
              </a:rPr>
              <a:t>write() </a:t>
            </a:r>
            <a:endParaRPr sz="1900" b="1" i="0" u="none" strike="noStrike" cap="none">
              <a:solidFill>
                <a:schemeClr val="dk1"/>
              </a:solidFill>
              <a:latin typeface="Courier New"/>
              <a:ea typeface="Courier New"/>
              <a:cs typeface="Courier New"/>
              <a:sym typeface="Courier New"/>
            </a:endParaRPr>
          </a:p>
          <a:p>
            <a:pPr marL="457200" marR="0" lvl="0" indent="0" algn="l" rtl="0">
              <a:lnSpc>
                <a:spcPct val="115000"/>
              </a:lnSpc>
              <a:spcBef>
                <a:spcPts val="0"/>
              </a:spcBef>
              <a:spcAft>
                <a:spcPts val="0"/>
              </a:spcAft>
              <a:buClr>
                <a:srgbClr val="000000"/>
              </a:buClr>
              <a:buSzPts val="2400"/>
              <a:buFont typeface="Arial"/>
              <a:buNone/>
            </a:pPr>
            <a:r>
              <a:rPr lang="en" sz="2400" b="0" i="0" u="none" strike="noStrike" cap="none">
                <a:solidFill>
                  <a:schemeClr val="dk1"/>
                </a:solidFill>
                <a:latin typeface="Calibri"/>
                <a:ea typeface="Calibri"/>
                <a:cs typeface="Calibri"/>
                <a:sym typeface="Calibri"/>
              </a:rPr>
              <a:t>method.</a:t>
            </a:r>
            <a:endParaRPr sz="2400" b="0" i="0" u="none" strike="noStrike" cap="none">
              <a:solidFill>
                <a:schemeClr val="dk1"/>
              </a:solidFill>
              <a:latin typeface="Calibri"/>
              <a:ea typeface="Calibri"/>
              <a:cs typeface="Calibri"/>
              <a:sym typeface="Calibri"/>
            </a:endParaRPr>
          </a:p>
          <a:p>
            <a:pPr marL="457200" marR="0" lvl="0" indent="0" algn="l" rtl="0">
              <a:lnSpc>
                <a:spcPct val="115000"/>
              </a:lnSpc>
              <a:spcBef>
                <a:spcPts val="0"/>
              </a:spcBef>
              <a:spcAft>
                <a:spcPts val="0"/>
              </a:spcAft>
              <a:buClr>
                <a:srgbClr val="000000"/>
              </a:buClr>
              <a:buSzPts val="1900"/>
              <a:buFont typeface="Arial"/>
              <a:buNone/>
            </a:pPr>
            <a:r>
              <a:rPr lang="en" sz="1900" b="1" i="0" u="none" strike="noStrike" cap="none">
                <a:solidFill>
                  <a:schemeClr val="dk1"/>
                </a:solidFill>
                <a:latin typeface="Courier New"/>
                <a:ea typeface="Courier New"/>
                <a:cs typeface="Courier New"/>
                <a:sym typeface="Courier New"/>
              </a:rPr>
              <a:t>writer.write(line);</a:t>
            </a:r>
            <a:endParaRPr sz="1900" b="1" i="0" u="none" strike="noStrike" cap="none">
              <a:solidFill>
                <a:schemeClr val="dk1"/>
              </a:solidFill>
              <a:latin typeface="Courier New"/>
              <a:ea typeface="Courier New"/>
              <a:cs typeface="Courier New"/>
              <a:sym typeface="Courier New"/>
            </a:endParaRPr>
          </a:p>
          <a:p>
            <a:pPr marL="0" marR="0" lvl="0" indent="0" algn="l" rtl="0">
              <a:lnSpc>
                <a:spcPct val="115000"/>
              </a:lnSpc>
              <a:spcBef>
                <a:spcPts val="0"/>
              </a:spcBef>
              <a:spcAft>
                <a:spcPts val="0"/>
              </a:spcAft>
              <a:buClr>
                <a:srgbClr val="000000"/>
              </a:buClr>
              <a:buSzPts val="2400"/>
              <a:buFont typeface="Arial"/>
              <a:buNone/>
            </a:pPr>
            <a:endParaRPr sz="2400" b="1" i="0" u="none" strike="noStrike" cap="none">
              <a:solidFill>
                <a:schemeClr val="dk1"/>
              </a:solidFill>
              <a:latin typeface="Calibri"/>
              <a:ea typeface="Calibri"/>
              <a:cs typeface="Calibri"/>
              <a:sym typeface="Calibri"/>
            </a:endParaRPr>
          </a:p>
          <a:p>
            <a:pPr marL="457200" marR="0" lvl="0" indent="-381000" algn="l" rtl="0">
              <a:lnSpc>
                <a:spcPct val="115000"/>
              </a:lnSpc>
              <a:spcBef>
                <a:spcPts val="0"/>
              </a:spcBef>
              <a:spcAft>
                <a:spcPts val="0"/>
              </a:spcAft>
              <a:buClr>
                <a:schemeClr val="dk1"/>
              </a:buClr>
              <a:buSzPts val="2400"/>
              <a:buFont typeface="Calibri"/>
              <a:buChar char="●"/>
            </a:pPr>
            <a:r>
              <a:rPr lang="en" sz="2400" b="0" i="0" u="none" strike="noStrike" cap="none">
                <a:solidFill>
                  <a:schemeClr val="dk1"/>
                </a:solidFill>
                <a:latin typeface="Calibri"/>
                <a:ea typeface="Calibri"/>
                <a:cs typeface="Calibri"/>
                <a:sym typeface="Calibri"/>
              </a:rPr>
              <a:t>Then writer is closed using </a:t>
            </a:r>
            <a:r>
              <a:rPr lang="en" sz="1900" b="1" i="0" u="none" strike="noStrike" cap="none">
                <a:solidFill>
                  <a:schemeClr val="dk1"/>
                </a:solidFill>
                <a:latin typeface="Courier New"/>
                <a:ea typeface="Courier New"/>
                <a:cs typeface="Courier New"/>
                <a:sym typeface="Courier New"/>
              </a:rPr>
              <a:t>close()</a:t>
            </a:r>
            <a:r>
              <a:rPr lang="en" sz="2400" b="1" i="0" u="none" strike="noStrike" cap="none">
                <a:solidFill>
                  <a:schemeClr val="dk1"/>
                </a:solidFill>
                <a:latin typeface="Calibri"/>
                <a:ea typeface="Calibri"/>
                <a:cs typeface="Calibri"/>
                <a:sym typeface="Calibri"/>
              </a:rPr>
              <a:t> </a:t>
            </a:r>
            <a:r>
              <a:rPr lang="en" sz="2400" b="0" i="0" u="none" strike="noStrike" cap="none">
                <a:solidFill>
                  <a:schemeClr val="dk1"/>
                </a:solidFill>
                <a:latin typeface="Calibri"/>
                <a:ea typeface="Calibri"/>
                <a:cs typeface="Calibri"/>
                <a:sym typeface="Calibri"/>
              </a:rPr>
              <a:t>method.</a:t>
            </a:r>
            <a:endParaRPr sz="2400" b="0" i="0" u="none" strike="noStrike" cap="none">
              <a:solidFill>
                <a:schemeClr val="dk1"/>
              </a:solidFill>
              <a:latin typeface="Calibri"/>
              <a:ea typeface="Calibri"/>
              <a:cs typeface="Calibri"/>
              <a:sym typeface="Calibri"/>
            </a:endParaRPr>
          </a:p>
          <a:p>
            <a:pPr marL="457200" marR="0" lvl="0" indent="0" algn="l" rtl="0">
              <a:lnSpc>
                <a:spcPct val="115000"/>
              </a:lnSpc>
              <a:spcBef>
                <a:spcPts val="0"/>
              </a:spcBef>
              <a:spcAft>
                <a:spcPts val="0"/>
              </a:spcAft>
              <a:buClr>
                <a:srgbClr val="000000"/>
              </a:buClr>
              <a:buSzPts val="1900"/>
              <a:buFont typeface="Arial"/>
              <a:buNone/>
            </a:pPr>
            <a:r>
              <a:rPr lang="en" sz="1900" b="1" i="0" u="none" strike="noStrike" cap="none">
                <a:solidFill>
                  <a:schemeClr val="dk1"/>
                </a:solidFill>
                <a:latin typeface="Courier New"/>
                <a:ea typeface="Courier New"/>
                <a:cs typeface="Courier New"/>
                <a:sym typeface="Courier New"/>
              </a:rPr>
              <a:t>writer.close();</a:t>
            </a:r>
            <a:endParaRPr sz="1900" b="1" i="0" u="none" strike="noStrike" cap="none">
              <a:solidFill>
                <a:schemeClr val="dk1"/>
              </a:solidFill>
              <a:latin typeface="Courier New"/>
              <a:ea typeface="Courier New"/>
              <a:cs typeface="Courier New"/>
              <a:sym typeface="Courier New"/>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436" name="Google Shape;436;p61"/>
          <p:cNvSpPr txBox="1"/>
          <p:nvPr/>
        </p:nvSpPr>
        <p:spPr>
          <a:xfrm>
            <a:off x="507300" y="14350"/>
            <a:ext cx="29217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1" i="0" u="none" strike="noStrike" cap="none">
                <a:solidFill>
                  <a:srgbClr val="FFFFFF"/>
                </a:solidFill>
                <a:latin typeface="Calibri"/>
                <a:ea typeface="Calibri"/>
                <a:cs typeface="Calibri"/>
                <a:sym typeface="Calibri"/>
              </a:rPr>
              <a:t>Writing to a File</a:t>
            </a:r>
            <a:endParaRPr sz="3000" b="1" i="0" u="none" strike="noStrike" cap="none">
              <a:solidFill>
                <a:srgbClr val="FFFFFF"/>
              </a:solidFill>
              <a:latin typeface="Calibri"/>
              <a:ea typeface="Calibri"/>
              <a:cs typeface="Calibri"/>
              <a:sym typeface="Calibri"/>
            </a:endParaRPr>
          </a:p>
        </p:txBody>
      </p:sp>
      <p:pic>
        <p:nvPicPr>
          <p:cNvPr id="437" name="Google Shape;437;p61" descr="Write blog post vector icon symbol isolated on white background"/>
          <p:cNvPicPr preferRelativeResize="0"/>
          <p:nvPr/>
        </p:nvPicPr>
        <p:blipFill rotWithShape="1">
          <a:blip r:embed="rId3">
            <a:alphaModFix/>
          </a:blip>
          <a:srcRect/>
          <a:stretch/>
        </p:blipFill>
        <p:spPr>
          <a:xfrm>
            <a:off x="6729925" y="2057425"/>
            <a:ext cx="1991000" cy="2144150"/>
          </a:xfrm>
          <a:prstGeom prst="rect">
            <a:avLst/>
          </a:prstGeom>
          <a:noFill/>
          <a:ln>
            <a:noFill/>
          </a:ln>
        </p:spPr>
      </p:pic>
    </p:spTree>
    <p:extLst>
      <p:ext uri="{BB962C8B-B14F-4D97-AF65-F5344CB8AC3E}">
        <p14:creationId xmlns:p14="http://schemas.microsoft.com/office/powerpoint/2010/main" val="19643476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69"/>
        <p:cNvGrpSpPr/>
        <p:nvPr/>
      </p:nvGrpSpPr>
      <p:grpSpPr>
        <a:xfrm>
          <a:off x="0" y="0"/>
          <a:ext cx="0" cy="0"/>
          <a:chOff x="0" y="0"/>
          <a:chExt cx="0" cy="0"/>
        </a:xfrm>
      </p:grpSpPr>
      <p:sp>
        <p:nvSpPr>
          <p:cNvPr id="170" name="Google Shape;170;p34"/>
          <p:cNvSpPr txBox="1"/>
          <p:nvPr/>
        </p:nvSpPr>
        <p:spPr>
          <a:xfrm>
            <a:off x="583500" y="1103050"/>
            <a:ext cx="8014500" cy="25650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2400"/>
              <a:buFont typeface="Arial"/>
              <a:buNone/>
            </a:pPr>
            <a:r>
              <a:rPr lang="en" sz="2400" b="1" i="0" u="none" strike="noStrike" cap="none">
                <a:solidFill>
                  <a:schemeClr val="dk1"/>
                </a:solidFill>
                <a:latin typeface="Calibri"/>
                <a:ea typeface="Calibri"/>
                <a:cs typeface="Calibri"/>
                <a:sym typeface="Calibri"/>
              </a:rPr>
              <a:t>char b = name.charAt(2); </a:t>
            </a:r>
            <a:endParaRPr sz="2400" b="1"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1"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chemeClr val="dk1"/>
              </a:buClr>
              <a:buSzPts val="1100"/>
              <a:buFont typeface="Arial"/>
              <a:buNone/>
            </a:pPr>
            <a:r>
              <a:rPr lang="en" sz="2400" b="0" i="0" u="none" strike="noStrike" cap="none">
                <a:solidFill>
                  <a:schemeClr val="dk1"/>
                </a:solidFill>
                <a:latin typeface="Calibri"/>
                <a:ea typeface="Calibri"/>
                <a:cs typeface="Calibri"/>
                <a:sym typeface="Calibri"/>
              </a:rPr>
              <a:t>// charAt(i) is an inbuilt function which finds out the character of a string variable at the ith index and return it. Like, here the character at index 2 i.e ‘h’ will be returned &amp; stored in variable b.</a:t>
            </a: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171" name="Google Shape;171;p34"/>
          <p:cNvSpPr/>
          <p:nvPr/>
        </p:nvSpPr>
        <p:spPr>
          <a:xfrm>
            <a:off x="7611909" y="303609"/>
            <a:ext cx="909900" cy="243000"/>
          </a:xfrm>
          <a:prstGeom prst="rect">
            <a:avLst/>
          </a:pr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72" name="Google Shape;172;p34"/>
          <p:cNvSpPr/>
          <p:nvPr/>
        </p:nvSpPr>
        <p:spPr>
          <a:xfrm>
            <a:off x="0" y="0"/>
            <a:ext cx="9144000" cy="636905"/>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73" name="Google Shape;173;p34"/>
          <p:cNvSpPr txBox="1"/>
          <p:nvPr/>
        </p:nvSpPr>
        <p:spPr>
          <a:xfrm>
            <a:off x="507300" y="14350"/>
            <a:ext cx="29217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endParaRPr sz="3000" b="1" i="0" u="none" strike="noStrike" cap="none">
              <a:solidFill>
                <a:srgbClr val="FFFFFF"/>
              </a:solidFill>
              <a:latin typeface="Calibri"/>
              <a:ea typeface="Calibri"/>
              <a:cs typeface="Calibri"/>
              <a:sym typeface="Calibri"/>
            </a:endParaRPr>
          </a:p>
        </p:txBody>
      </p:sp>
      <p:sp>
        <p:nvSpPr>
          <p:cNvPr id="174" name="Google Shape;174;p34"/>
          <p:cNvSpPr txBox="1"/>
          <p:nvPr/>
        </p:nvSpPr>
        <p:spPr>
          <a:xfrm>
            <a:off x="507300" y="14350"/>
            <a:ext cx="44751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1" i="0" u="none" strike="noStrike" cap="none">
                <a:solidFill>
                  <a:srgbClr val="FFFFFF"/>
                </a:solidFill>
                <a:latin typeface="Calibri"/>
                <a:ea typeface="Calibri"/>
                <a:cs typeface="Calibri"/>
                <a:sym typeface="Calibri"/>
              </a:rPr>
              <a:t>Introduction to Functions</a:t>
            </a:r>
            <a:endParaRPr sz="3000" b="1" i="0" u="none" strike="noStrike" cap="none">
              <a:solidFill>
                <a:srgbClr val="FFFFFF"/>
              </a:solidFill>
              <a:latin typeface="Calibri"/>
              <a:ea typeface="Calibri"/>
              <a:cs typeface="Calibri"/>
              <a:sym typeface="Calibri"/>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Shape 441"/>
        <p:cNvGrpSpPr/>
        <p:nvPr/>
      </p:nvGrpSpPr>
      <p:grpSpPr>
        <a:xfrm>
          <a:off x="0" y="0"/>
          <a:ext cx="0" cy="0"/>
          <a:chOff x="0" y="0"/>
          <a:chExt cx="0" cy="0"/>
        </a:xfrm>
      </p:grpSpPr>
      <p:sp>
        <p:nvSpPr>
          <p:cNvPr id="442" name="Google Shape;442;p62"/>
          <p:cNvSpPr/>
          <p:nvPr/>
        </p:nvSpPr>
        <p:spPr>
          <a:xfrm>
            <a:off x="663921" y="571886"/>
            <a:ext cx="2057400" cy="5490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443" name="Google Shape;443;p62"/>
          <p:cNvSpPr txBox="1">
            <a:spLocks noGrp="1"/>
          </p:cNvSpPr>
          <p:nvPr>
            <p:ph type="title"/>
          </p:nvPr>
        </p:nvSpPr>
        <p:spPr>
          <a:xfrm>
            <a:off x="3032475" y="2379200"/>
            <a:ext cx="2743200" cy="781200"/>
          </a:xfrm>
          <a:prstGeom prst="rect">
            <a:avLst/>
          </a:prstGeom>
          <a:noFill/>
          <a:ln>
            <a:noFill/>
          </a:ln>
        </p:spPr>
        <p:txBody>
          <a:bodyPr spcFirstLastPara="1" wrap="square" lIns="0" tIns="12700" rIns="0" bIns="0" anchor="t" anchorCtr="0">
            <a:noAutofit/>
          </a:bodyPr>
          <a:lstStyle/>
          <a:p>
            <a:pPr marL="12700" lvl="0" indent="0" algn="l" rtl="0">
              <a:lnSpc>
                <a:spcPct val="100000"/>
              </a:lnSpc>
              <a:spcBef>
                <a:spcPts val="0"/>
              </a:spcBef>
              <a:spcAft>
                <a:spcPts val="0"/>
              </a:spcAft>
              <a:buSzPts val="2800"/>
              <a:buNone/>
            </a:pPr>
            <a:r>
              <a:rPr lang="en"/>
              <a:t>Thank you!</a:t>
            </a:r>
            <a:endParaRPr/>
          </a:p>
        </p:txBody>
      </p:sp>
      <p:sp>
        <p:nvSpPr>
          <p:cNvPr id="444" name="Google Shape;444;p62"/>
          <p:cNvSpPr/>
          <p:nvPr/>
        </p:nvSpPr>
        <p:spPr>
          <a:xfrm>
            <a:off x="7582359" y="0"/>
            <a:ext cx="1356600" cy="1577400"/>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445" name="Google Shape;445;p62"/>
          <p:cNvSpPr txBox="1"/>
          <p:nvPr/>
        </p:nvSpPr>
        <p:spPr>
          <a:xfrm>
            <a:off x="1413626" y="1034750"/>
            <a:ext cx="1356600" cy="238800"/>
          </a:xfrm>
          <a:prstGeom prst="rect">
            <a:avLst/>
          </a:prstGeom>
          <a:noFill/>
          <a:ln>
            <a:noFill/>
          </a:ln>
        </p:spPr>
        <p:txBody>
          <a:bodyPr spcFirstLastPara="1" wrap="square" lIns="0" tIns="12700" rIns="0" bIns="0" anchor="t" anchorCtr="0">
            <a:noAutofit/>
          </a:bodyPr>
          <a:lstStyle/>
          <a:p>
            <a:pPr marL="12700" marR="0" lvl="0" indent="0" algn="l" rtl="0">
              <a:lnSpc>
                <a:spcPct val="100000"/>
              </a:lnSpc>
              <a:spcBef>
                <a:spcPts val="0"/>
              </a:spcBef>
              <a:spcAft>
                <a:spcPts val="0"/>
              </a:spcAft>
              <a:buClr>
                <a:srgbClr val="000000"/>
              </a:buClr>
              <a:buSzPts val="1400"/>
              <a:buFont typeface="Arial"/>
              <a:buNone/>
            </a:pPr>
            <a:r>
              <a:rPr lang="en" sz="1400" b="0" i="1" u="none" strike="noStrike" cap="none">
                <a:solidFill>
                  <a:srgbClr val="000000"/>
                </a:solidFill>
                <a:latin typeface="Arial"/>
                <a:ea typeface="Arial"/>
                <a:cs typeface="Arial"/>
                <a:sym typeface="Arial"/>
              </a:rPr>
              <a:t>#LifeKoKaroLift</a:t>
            </a: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5735741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78"/>
        <p:cNvGrpSpPr/>
        <p:nvPr/>
      </p:nvGrpSpPr>
      <p:grpSpPr>
        <a:xfrm>
          <a:off x="0" y="0"/>
          <a:ext cx="0" cy="0"/>
          <a:chOff x="0" y="0"/>
          <a:chExt cx="0" cy="0"/>
        </a:xfrm>
      </p:grpSpPr>
      <p:sp>
        <p:nvSpPr>
          <p:cNvPr id="179" name="Google Shape;179;p35"/>
          <p:cNvSpPr/>
          <p:nvPr/>
        </p:nvSpPr>
        <p:spPr>
          <a:xfrm>
            <a:off x="7611909" y="303609"/>
            <a:ext cx="909900" cy="243000"/>
          </a:xfrm>
          <a:prstGeom prst="rect">
            <a:avLst/>
          </a:pr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80" name="Google Shape;180;p35"/>
          <p:cNvSpPr/>
          <p:nvPr/>
        </p:nvSpPr>
        <p:spPr>
          <a:xfrm>
            <a:off x="0" y="0"/>
            <a:ext cx="9144000" cy="636905"/>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81" name="Google Shape;181;p35"/>
          <p:cNvSpPr txBox="1"/>
          <p:nvPr/>
        </p:nvSpPr>
        <p:spPr>
          <a:xfrm>
            <a:off x="507300" y="14350"/>
            <a:ext cx="51321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1" i="0" u="none" strike="noStrike" cap="none">
                <a:solidFill>
                  <a:srgbClr val="FFFFFF"/>
                </a:solidFill>
                <a:latin typeface="Calibri"/>
                <a:ea typeface="Calibri"/>
                <a:cs typeface="Calibri"/>
                <a:sym typeface="Calibri"/>
              </a:rPr>
              <a:t>Characteristics of a Function</a:t>
            </a:r>
            <a:endParaRPr sz="3000" b="1" i="0" u="none" strike="noStrike" cap="none">
              <a:solidFill>
                <a:srgbClr val="FFFFFF"/>
              </a:solidFill>
              <a:latin typeface="Calibri"/>
              <a:ea typeface="Calibri"/>
              <a:cs typeface="Calibri"/>
              <a:sym typeface="Calibri"/>
            </a:endParaRPr>
          </a:p>
        </p:txBody>
      </p:sp>
      <p:sp>
        <p:nvSpPr>
          <p:cNvPr id="182" name="Google Shape;182;p35"/>
          <p:cNvSpPr txBox="1"/>
          <p:nvPr/>
        </p:nvSpPr>
        <p:spPr>
          <a:xfrm>
            <a:off x="583500" y="1103050"/>
            <a:ext cx="8014500" cy="25650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2400"/>
              <a:buFont typeface="Arial"/>
              <a:buNone/>
            </a:pPr>
            <a:r>
              <a:rPr lang="en" sz="2400" b="1" i="0" u="sng" strike="noStrike" cap="none">
                <a:solidFill>
                  <a:schemeClr val="dk1"/>
                </a:solidFill>
                <a:latin typeface="Calibri"/>
                <a:ea typeface="Calibri"/>
                <a:cs typeface="Calibri"/>
                <a:sym typeface="Calibri"/>
              </a:rPr>
              <a:t>Characteristics of a Function</a:t>
            </a:r>
            <a:endParaRPr sz="2400" b="1" i="0" u="sng"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1" i="0" u="sng" strike="noStrike" cap="none">
              <a:solidFill>
                <a:schemeClr val="dk1"/>
              </a:solidFill>
              <a:latin typeface="Calibri"/>
              <a:ea typeface="Calibri"/>
              <a:cs typeface="Calibri"/>
              <a:sym typeface="Calibri"/>
            </a:endParaRPr>
          </a:p>
          <a:p>
            <a:pPr marL="457200" marR="0" lvl="0" indent="-381000" algn="l" rtl="0">
              <a:lnSpc>
                <a:spcPct val="115000"/>
              </a:lnSpc>
              <a:spcBef>
                <a:spcPts val="0"/>
              </a:spcBef>
              <a:spcAft>
                <a:spcPts val="0"/>
              </a:spcAft>
              <a:buClr>
                <a:schemeClr val="dk1"/>
              </a:buClr>
              <a:buSzPts val="2400"/>
              <a:buFont typeface="Calibri"/>
              <a:buChar char="●"/>
            </a:pPr>
            <a:r>
              <a:rPr lang="en" sz="2400" b="0" i="0" u="none" strike="noStrike" cap="none">
                <a:solidFill>
                  <a:schemeClr val="dk1"/>
                </a:solidFill>
                <a:latin typeface="Calibri"/>
                <a:ea typeface="Calibri"/>
                <a:cs typeface="Calibri"/>
                <a:sym typeface="Calibri"/>
              </a:rPr>
              <a:t>It should have a name.</a:t>
            </a:r>
            <a:endParaRPr sz="2400" b="0" i="0" u="none" strike="noStrike" cap="none">
              <a:solidFill>
                <a:schemeClr val="dk1"/>
              </a:solidFill>
              <a:latin typeface="Calibri"/>
              <a:ea typeface="Calibri"/>
              <a:cs typeface="Calibri"/>
              <a:sym typeface="Calibri"/>
            </a:endParaRPr>
          </a:p>
          <a:p>
            <a:pPr marL="457200" marR="0" lvl="0" indent="0" algn="l" rtl="0">
              <a:lnSpc>
                <a:spcPct val="115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a:p>
            <a:pPr marL="457200" marR="0" lvl="0" indent="-381000" algn="l" rtl="0">
              <a:lnSpc>
                <a:spcPct val="115000"/>
              </a:lnSpc>
              <a:spcBef>
                <a:spcPts val="0"/>
              </a:spcBef>
              <a:spcAft>
                <a:spcPts val="0"/>
              </a:spcAft>
              <a:buClr>
                <a:schemeClr val="dk1"/>
              </a:buClr>
              <a:buSzPts val="2400"/>
              <a:buFont typeface="Calibri"/>
              <a:buChar char="●"/>
            </a:pPr>
            <a:r>
              <a:rPr lang="en" sz="2400" b="0" i="0" u="none" strike="noStrike" cap="none">
                <a:solidFill>
                  <a:schemeClr val="dk1"/>
                </a:solidFill>
                <a:latin typeface="Calibri"/>
                <a:ea typeface="Calibri"/>
                <a:cs typeface="Calibri"/>
                <a:sym typeface="Calibri"/>
              </a:rPr>
              <a:t>It should execute some statement/</a:t>
            </a:r>
            <a:endParaRPr sz="2400" b="0" i="0" u="none" strike="noStrike" cap="none">
              <a:solidFill>
                <a:schemeClr val="dk1"/>
              </a:solidFill>
              <a:latin typeface="Calibri"/>
              <a:ea typeface="Calibri"/>
              <a:cs typeface="Calibri"/>
              <a:sym typeface="Calibri"/>
            </a:endParaRPr>
          </a:p>
          <a:p>
            <a:pPr marL="457200" marR="0" lvl="0" indent="0" algn="l" rtl="0">
              <a:lnSpc>
                <a:spcPct val="115000"/>
              </a:lnSpc>
              <a:spcBef>
                <a:spcPts val="0"/>
              </a:spcBef>
              <a:spcAft>
                <a:spcPts val="0"/>
              </a:spcAft>
              <a:buClr>
                <a:srgbClr val="000000"/>
              </a:buClr>
              <a:buSzPts val="2400"/>
              <a:buFont typeface="Arial"/>
              <a:buNone/>
            </a:pPr>
            <a:r>
              <a:rPr lang="en" sz="2400" b="0" i="0" u="none" strike="noStrike" cap="none">
                <a:solidFill>
                  <a:schemeClr val="dk1"/>
                </a:solidFill>
                <a:latin typeface="Calibri"/>
                <a:ea typeface="Calibri"/>
                <a:cs typeface="Calibri"/>
                <a:sym typeface="Calibri"/>
              </a:rPr>
              <a:t>statements.</a:t>
            </a:r>
            <a:endParaRPr sz="2400" b="0" i="0" u="none" strike="noStrike" cap="none">
              <a:solidFill>
                <a:schemeClr val="dk1"/>
              </a:solidFill>
              <a:latin typeface="Calibri"/>
              <a:ea typeface="Calibri"/>
              <a:cs typeface="Calibri"/>
              <a:sym typeface="Calibri"/>
            </a:endParaRPr>
          </a:p>
          <a:p>
            <a:pPr marL="457200" marR="0" lvl="0" indent="0" algn="l" rtl="0">
              <a:lnSpc>
                <a:spcPct val="115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a:p>
            <a:pPr marL="457200" marR="0" lvl="0" indent="-381000" algn="l" rtl="0">
              <a:lnSpc>
                <a:spcPct val="115000"/>
              </a:lnSpc>
              <a:spcBef>
                <a:spcPts val="0"/>
              </a:spcBef>
              <a:spcAft>
                <a:spcPts val="0"/>
              </a:spcAft>
              <a:buClr>
                <a:schemeClr val="dk1"/>
              </a:buClr>
              <a:buSzPts val="2400"/>
              <a:buFont typeface="Calibri"/>
              <a:buChar char="●"/>
            </a:pPr>
            <a:r>
              <a:rPr lang="en" sz="2400" b="0" i="0" u="none" strike="noStrike" cap="none">
                <a:solidFill>
                  <a:schemeClr val="dk1"/>
                </a:solidFill>
                <a:latin typeface="Calibri"/>
                <a:ea typeface="Calibri"/>
                <a:cs typeface="Calibri"/>
                <a:sym typeface="Calibri"/>
              </a:rPr>
              <a:t>It should be called whenever those statements are to be executed.</a:t>
            </a: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p:txBody>
      </p:sp>
      <p:pic>
        <p:nvPicPr>
          <p:cNvPr id="183" name="Google Shape;183;p35" descr="Informational Poster Genetic Research Cartoon. Men and Women in White Coats Study Science Heredity. Medic Investigate Cause Disease and Human Characteristics at Genetic Level Flat."/>
          <p:cNvPicPr preferRelativeResize="0"/>
          <p:nvPr/>
        </p:nvPicPr>
        <p:blipFill rotWithShape="1">
          <a:blip r:embed="rId3">
            <a:alphaModFix/>
          </a:blip>
          <a:srcRect/>
          <a:stretch/>
        </p:blipFill>
        <p:spPr>
          <a:xfrm>
            <a:off x="5986250" y="1995425"/>
            <a:ext cx="2474051" cy="214417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87"/>
        <p:cNvGrpSpPr/>
        <p:nvPr/>
      </p:nvGrpSpPr>
      <p:grpSpPr>
        <a:xfrm>
          <a:off x="0" y="0"/>
          <a:ext cx="0" cy="0"/>
          <a:chOff x="0" y="0"/>
          <a:chExt cx="0" cy="0"/>
        </a:xfrm>
      </p:grpSpPr>
      <p:sp>
        <p:nvSpPr>
          <p:cNvPr id="188" name="Google Shape;188;p36"/>
          <p:cNvSpPr/>
          <p:nvPr/>
        </p:nvSpPr>
        <p:spPr>
          <a:xfrm>
            <a:off x="7611909" y="303609"/>
            <a:ext cx="909900" cy="243000"/>
          </a:xfrm>
          <a:prstGeom prst="rect">
            <a:avLst/>
          </a:pr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89" name="Google Shape;189;p36"/>
          <p:cNvSpPr/>
          <p:nvPr/>
        </p:nvSpPr>
        <p:spPr>
          <a:xfrm>
            <a:off x="0" y="0"/>
            <a:ext cx="9144000" cy="636905"/>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90" name="Google Shape;190;p36"/>
          <p:cNvSpPr txBox="1"/>
          <p:nvPr/>
        </p:nvSpPr>
        <p:spPr>
          <a:xfrm>
            <a:off x="507300" y="14350"/>
            <a:ext cx="29217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endParaRPr sz="3000" b="1" i="0" u="none" strike="noStrike" cap="none">
              <a:solidFill>
                <a:srgbClr val="FFFFFF"/>
              </a:solidFill>
              <a:latin typeface="Calibri"/>
              <a:ea typeface="Calibri"/>
              <a:cs typeface="Calibri"/>
              <a:sym typeface="Calibri"/>
            </a:endParaRPr>
          </a:p>
        </p:txBody>
      </p:sp>
      <p:sp>
        <p:nvSpPr>
          <p:cNvPr id="191" name="Google Shape;191;p36"/>
          <p:cNvSpPr txBox="1"/>
          <p:nvPr/>
        </p:nvSpPr>
        <p:spPr>
          <a:xfrm>
            <a:off x="564750" y="1216750"/>
            <a:ext cx="8135700" cy="25650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chemeClr val="dk1"/>
                </a:solidFill>
                <a:latin typeface="Calibri"/>
                <a:ea typeface="Calibri"/>
                <a:cs typeface="Calibri"/>
                <a:sym typeface="Calibri"/>
              </a:rPr>
              <a:t>Now, function definition starts with either a return type or void. </a:t>
            </a: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chemeClr val="dk1"/>
                </a:solidFill>
                <a:latin typeface="Calibri"/>
                <a:ea typeface="Calibri"/>
                <a:cs typeface="Calibri"/>
                <a:sym typeface="Calibri"/>
              </a:rPr>
              <a:t>In case of void, the function does not return any value. Only the statements inside the function are executed and nothing is returned when the function is called.</a:t>
            </a: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chemeClr val="dk1"/>
                </a:solidFill>
                <a:latin typeface="Calibri"/>
                <a:ea typeface="Calibri"/>
                <a:cs typeface="Calibri"/>
                <a:sym typeface="Calibri"/>
              </a:rPr>
              <a:t>When the function is defined using a return type, then a value of the same data type is returned which was used to define the function. </a:t>
            </a: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192" name="Google Shape;192;p36"/>
          <p:cNvSpPr txBox="1"/>
          <p:nvPr/>
        </p:nvSpPr>
        <p:spPr>
          <a:xfrm>
            <a:off x="507300" y="14350"/>
            <a:ext cx="51321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1" i="0" u="none" strike="noStrike" cap="none">
                <a:solidFill>
                  <a:srgbClr val="FFFFFF"/>
                </a:solidFill>
                <a:latin typeface="Calibri"/>
                <a:ea typeface="Calibri"/>
                <a:cs typeface="Calibri"/>
                <a:sym typeface="Calibri"/>
              </a:rPr>
              <a:t>Characteristics of a Function</a:t>
            </a:r>
            <a:endParaRPr sz="3000" b="1" i="0" u="none" strike="noStrike" cap="none">
              <a:solidFill>
                <a:srgbClr val="FFFFFF"/>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On-screen Show (16:9)</PresentationFormat>
  <Slides>70</Slides>
  <Notes>70</Notes>
  <HiddenSlides>0</HiddenSlides>
  <ScaleCrop>false</ScaleCrop>
  <HeadingPairs>
    <vt:vector size="4" baseType="variant">
      <vt:variant>
        <vt:lpstr>Theme</vt:lpstr>
      </vt:variant>
      <vt:variant>
        <vt:i4>1</vt:i4>
      </vt:variant>
      <vt:variant>
        <vt:lpstr>Slide Titles</vt:lpstr>
      </vt:variant>
      <vt:variant>
        <vt:i4>70</vt:i4>
      </vt:variant>
    </vt:vector>
  </HeadingPairs>
  <TitlesOfParts>
    <vt:vector size="71" baseType="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revision>9</cp:revision>
  <dcterms:modified xsi:type="dcterms:W3CDTF">2021-01-06T07:16:13Z</dcterms:modified>
</cp:coreProperties>
</file>